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70" r:id="rId2"/>
    <p:sldId id="487" r:id="rId3"/>
    <p:sldId id="540" r:id="rId4"/>
    <p:sldId id="552" r:id="rId5"/>
    <p:sldId id="541" r:id="rId6"/>
    <p:sldId id="567" r:id="rId7"/>
    <p:sldId id="569" r:id="rId8"/>
    <p:sldId id="570" r:id="rId9"/>
    <p:sldId id="571" r:id="rId10"/>
    <p:sldId id="568" r:id="rId11"/>
    <p:sldId id="542" r:id="rId12"/>
    <p:sldId id="572" r:id="rId13"/>
    <p:sldId id="543" r:id="rId14"/>
    <p:sldId id="544" r:id="rId15"/>
    <p:sldId id="545" r:id="rId16"/>
    <p:sldId id="449" r:id="rId17"/>
    <p:sldId id="546" r:id="rId18"/>
    <p:sldId id="421" r:id="rId19"/>
    <p:sldId id="551" r:id="rId20"/>
    <p:sldId id="472" r:id="rId21"/>
    <p:sldId id="560" r:id="rId22"/>
    <p:sldId id="563" r:id="rId23"/>
    <p:sldId id="490" r:id="rId24"/>
    <p:sldId id="561" r:id="rId25"/>
    <p:sldId id="451" r:id="rId26"/>
    <p:sldId id="565" r:id="rId27"/>
    <p:sldId id="564" r:id="rId28"/>
    <p:sldId id="473" r:id="rId29"/>
    <p:sldId id="474" r:id="rId30"/>
    <p:sldId id="458" r:id="rId31"/>
    <p:sldId id="573" r:id="rId32"/>
    <p:sldId id="574" r:id="rId33"/>
    <p:sldId id="566" r:id="rId34"/>
    <p:sldId id="575" r:id="rId35"/>
    <p:sldId id="576" r:id="rId36"/>
    <p:sldId id="577" r:id="rId37"/>
    <p:sldId id="578" r:id="rId38"/>
    <p:sldId id="57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eresa Parker" initials="TP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9" autoAdjust="0"/>
    <p:restoredTop sz="77216" autoAdjust="0"/>
  </p:normalViewPr>
  <p:slideViewPr>
    <p:cSldViewPr snapToGrid="0">
      <p:cViewPr varScale="1">
        <p:scale>
          <a:sx n="84" d="100"/>
          <a:sy n="84" d="100"/>
        </p:scale>
        <p:origin x="16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9241B-8E67-4A13-A093-478F35C7307C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6D227-FA3A-4CD4-8F06-9B646F8A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3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8969B-F016-40CE-99CF-DFD791E6041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E0B0E-7423-4679-BEC3-E07D28DC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7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7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82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37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82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3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1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07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3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9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5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91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39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93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60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83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84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89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96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89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26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3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8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55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99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99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99AF6-83F7-FC47-B1F2-EE63F0953B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1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03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9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14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90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23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7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1"/>
          <p:cNvSpPr/>
          <p:nvPr userDrawn="1"/>
        </p:nvSpPr>
        <p:spPr>
          <a:xfrm>
            <a:off x="8775700" y="12700"/>
            <a:ext cx="2476500" cy="6858000"/>
          </a:xfrm>
          <a:custGeom>
            <a:avLst/>
            <a:gdLst>
              <a:gd name="connsiteX0" fmla="*/ 0 w 2476500"/>
              <a:gd name="connsiteY0" fmla="*/ 0 h 6858000"/>
              <a:gd name="connsiteX1" fmla="*/ 2476500 w 2476500"/>
              <a:gd name="connsiteY1" fmla="*/ 0 h 6858000"/>
              <a:gd name="connsiteX2" fmla="*/ 2476500 w 2476500"/>
              <a:gd name="connsiteY2" fmla="*/ 6858000 h 6858000"/>
              <a:gd name="connsiteX3" fmla="*/ 0 w 2476500"/>
              <a:gd name="connsiteY3" fmla="*/ 6858000 h 6858000"/>
              <a:gd name="connsiteX4" fmla="*/ 0 w 2476500"/>
              <a:gd name="connsiteY4" fmla="*/ 0 h 6858000"/>
              <a:gd name="connsiteX0" fmla="*/ 0 w 2476500"/>
              <a:gd name="connsiteY0" fmla="*/ 0 h 6858000"/>
              <a:gd name="connsiteX1" fmla="*/ 2476500 w 2476500"/>
              <a:gd name="connsiteY1" fmla="*/ 6858000 h 6858000"/>
              <a:gd name="connsiteX2" fmla="*/ 0 w 2476500"/>
              <a:gd name="connsiteY2" fmla="*/ 6858000 h 6858000"/>
              <a:gd name="connsiteX3" fmla="*/ 0 w 24765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0" h="6858000">
                <a:moveTo>
                  <a:pt x="0" y="0"/>
                </a:moveTo>
                <a:lnTo>
                  <a:pt x="2476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4"/>
          <p:cNvSpPr/>
          <p:nvPr userDrawn="1"/>
        </p:nvSpPr>
        <p:spPr>
          <a:xfrm rot="10800000" flipV="1">
            <a:off x="4054364" y="-3766"/>
            <a:ext cx="8137635" cy="6870233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52412"/>
              <a:gd name="connsiteX1" fmla="*/ 11030763 w 11030763"/>
              <a:gd name="connsiteY1" fmla="*/ 2996 h 6652412"/>
              <a:gd name="connsiteX2" fmla="*/ 11030763 w 11030763"/>
              <a:gd name="connsiteY2" fmla="*/ 6636033 h 6652412"/>
              <a:gd name="connsiteX3" fmla="*/ 3212636 w 11030763"/>
              <a:gd name="connsiteY3" fmla="*/ 6652412 h 6652412"/>
              <a:gd name="connsiteX4" fmla="*/ 0 w 11030763"/>
              <a:gd name="connsiteY4" fmla="*/ 0 h 6652412"/>
              <a:gd name="connsiteX0" fmla="*/ 0 w 11046873"/>
              <a:gd name="connsiteY0" fmla="*/ 0 h 6652412"/>
              <a:gd name="connsiteX1" fmla="*/ 11030763 w 11046873"/>
              <a:gd name="connsiteY1" fmla="*/ 2996 h 6652412"/>
              <a:gd name="connsiteX2" fmla="*/ 11046873 w 11046873"/>
              <a:gd name="connsiteY2" fmla="*/ 6652412 h 6652412"/>
              <a:gd name="connsiteX3" fmla="*/ 3212636 w 11046873"/>
              <a:gd name="connsiteY3" fmla="*/ 6652412 h 6652412"/>
              <a:gd name="connsiteX4" fmla="*/ 0 w 11046873"/>
              <a:gd name="connsiteY4" fmla="*/ 0 h 6652412"/>
              <a:gd name="connsiteX0" fmla="*/ 0 w 11046873"/>
              <a:gd name="connsiteY0" fmla="*/ 0 h 6652412"/>
              <a:gd name="connsiteX1" fmla="*/ 11038819 w 11046873"/>
              <a:gd name="connsiteY1" fmla="*/ 11209 h 6652412"/>
              <a:gd name="connsiteX2" fmla="*/ 11046873 w 11046873"/>
              <a:gd name="connsiteY2" fmla="*/ 6652412 h 6652412"/>
              <a:gd name="connsiteX3" fmla="*/ 3212636 w 11046873"/>
              <a:gd name="connsiteY3" fmla="*/ 6652412 h 6652412"/>
              <a:gd name="connsiteX4" fmla="*/ 0 w 11046873"/>
              <a:gd name="connsiteY4" fmla="*/ 0 h 6652412"/>
              <a:gd name="connsiteX0" fmla="*/ 0 w 11046873"/>
              <a:gd name="connsiteY0" fmla="*/ 5217 h 6657629"/>
              <a:gd name="connsiteX1" fmla="*/ 11038819 w 11046873"/>
              <a:gd name="connsiteY1" fmla="*/ 0 h 6657629"/>
              <a:gd name="connsiteX2" fmla="*/ 11046873 w 11046873"/>
              <a:gd name="connsiteY2" fmla="*/ 6657629 h 6657629"/>
              <a:gd name="connsiteX3" fmla="*/ 3212636 w 11046873"/>
              <a:gd name="connsiteY3" fmla="*/ 6657629 h 6657629"/>
              <a:gd name="connsiteX4" fmla="*/ 0 w 11046873"/>
              <a:gd name="connsiteY4" fmla="*/ 5217 h 6657629"/>
              <a:gd name="connsiteX0" fmla="*/ 0 w 11047648"/>
              <a:gd name="connsiteY0" fmla="*/ 0 h 6652412"/>
              <a:gd name="connsiteX1" fmla="*/ 11046873 w 11047648"/>
              <a:gd name="connsiteY1" fmla="*/ 2995 h 6652412"/>
              <a:gd name="connsiteX2" fmla="*/ 11046873 w 11047648"/>
              <a:gd name="connsiteY2" fmla="*/ 6652412 h 6652412"/>
              <a:gd name="connsiteX3" fmla="*/ 3212636 w 11047648"/>
              <a:gd name="connsiteY3" fmla="*/ 6652412 h 6652412"/>
              <a:gd name="connsiteX4" fmla="*/ 0 w 11047648"/>
              <a:gd name="connsiteY4" fmla="*/ 0 h 66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7648" h="6652412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589989" y="1615384"/>
            <a:ext cx="6116133" cy="1593483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89989" y="4450841"/>
            <a:ext cx="5458837" cy="935421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ODU_sig_REV-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9989" y="471245"/>
            <a:ext cx="1825083" cy="767281"/>
          </a:xfrm>
          <a:prstGeom prst="rect">
            <a:avLst/>
          </a:prstGeom>
        </p:spPr>
      </p:pic>
      <p:sp>
        <p:nvSpPr>
          <p:cNvPr id="2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89988" y="5472335"/>
            <a:ext cx="4300215" cy="430926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59935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7781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Photos,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85840" y="2233246"/>
            <a:ext cx="5663248" cy="3948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5635625" cy="333028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-1" y="3393323"/>
            <a:ext cx="5635625" cy="346467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24495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2 Photos,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85840" y="2233246"/>
            <a:ext cx="5663248" cy="3948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5635625" cy="333028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-1" y="3393323"/>
            <a:ext cx="5635625" cy="346467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2205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1706880" y="1470467"/>
            <a:ext cx="10046459" cy="4734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ight Triangle 10"/>
          <p:cNvSpPr/>
          <p:nvPr userDrawn="1"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4"/>
          <p:cNvSpPr/>
          <p:nvPr userDrawn="1"/>
        </p:nvSpPr>
        <p:spPr>
          <a:xfrm flipH="1">
            <a:off x="0" y="-5972"/>
            <a:ext cx="1671090" cy="6869567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04643"/>
              <a:gd name="connsiteY0" fmla="*/ 0 h 6644225"/>
              <a:gd name="connsiteX1" fmla="*/ 12204643 w 12204643"/>
              <a:gd name="connsiteY1" fmla="*/ 5774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1706880" y="1470467"/>
            <a:ext cx="10046459" cy="4734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ight Triangle 10"/>
          <p:cNvSpPr/>
          <p:nvPr userDrawn="1"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4"/>
          <p:cNvSpPr/>
          <p:nvPr userDrawn="1"/>
        </p:nvSpPr>
        <p:spPr>
          <a:xfrm flipH="1">
            <a:off x="0" y="-5972"/>
            <a:ext cx="1671090" cy="6869567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04643"/>
              <a:gd name="connsiteY0" fmla="*/ 0 h 6644225"/>
              <a:gd name="connsiteX1" fmla="*/ 12204643 w 12204643"/>
              <a:gd name="connsiteY1" fmla="*/ 5774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40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1706880" y="1470467"/>
            <a:ext cx="10046459" cy="4734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ight Triangle 10"/>
          <p:cNvSpPr/>
          <p:nvPr userDrawn="1"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4"/>
          <p:cNvSpPr/>
          <p:nvPr userDrawn="1"/>
        </p:nvSpPr>
        <p:spPr>
          <a:xfrm flipH="1">
            <a:off x="0" y="-11567"/>
            <a:ext cx="1671090" cy="6869567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04643"/>
              <a:gd name="connsiteY0" fmla="*/ 0 h 6644225"/>
              <a:gd name="connsiteX1" fmla="*/ 12204643 w 12204643"/>
              <a:gd name="connsiteY1" fmla="*/ 5774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64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1706880" y="1470467"/>
            <a:ext cx="10046459" cy="4734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ight Triangle 10"/>
          <p:cNvSpPr/>
          <p:nvPr userDrawn="1"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4"/>
          <p:cNvSpPr/>
          <p:nvPr userDrawn="1"/>
        </p:nvSpPr>
        <p:spPr>
          <a:xfrm flipH="1">
            <a:off x="0" y="-5972"/>
            <a:ext cx="1671090" cy="6869567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04643"/>
              <a:gd name="connsiteY0" fmla="*/ 0 h 6644225"/>
              <a:gd name="connsiteX1" fmla="*/ 12204643 w 12204643"/>
              <a:gd name="connsiteY1" fmla="*/ 5774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62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1706880" y="1470467"/>
            <a:ext cx="10046459" cy="4734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ight Triangle 10"/>
          <p:cNvSpPr/>
          <p:nvPr userDrawn="1"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4"/>
          <p:cNvSpPr/>
          <p:nvPr userDrawn="1"/>
        </p:nvSpPr>
        <p:spPr>
          <a:xfrm flipH="1">
            <a:off x="0" y="-5972"/>
            <a:ext cx="1671090" cy="6869567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04643"/>
              <a:gd name="connsiteY0" fmla="*/ 0 h 6644225"/>
              <a:gd name="connsiteX1" fmla="*/ 12204643 w 12204643"/>
              <a:gd name="connsiteY1" fmla="*/ 5774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08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1706880" y="1470467"/>
            <a:ext cx="10046459" cy="4734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ight Triangle 10"/>
          <p:cNvSpPr/>
          <p:nvPr userDrawn="1"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4"/>
          <p:cNvSpPr/>
          <p:nvPr userDrawn="1"/>
        </p:nvSpPr>
        <p:spPr>
          <a:xfrm flipH="1">
            <a:off x="0" y="-5972"/>
            <a:ext cx="1671090" cy="6869567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04643"/>
              <a:gd name="connsiteY0" fmla="*/ 0 h 6644225"/>
              <a:gd name="connsiteX1" fmla="*/ 12204643 w 12204643"/>
              <a:gd name="connsiteY1" fmla="*/ 5774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5774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503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/>
          <p:cNvSpPr/>
          <p:nvPr userDrawn="1"/>
        </p:nvSpPr>
        <p:spPr>
          <a:xfrm>
            <a:off x="1909231" y="-8466"/>
            <a:ext cx="10299095" cy="6878711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29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/>
          <p:cNvSpPr/>
          <p:nvPr userDrawn="1"/>
        </p:nvSpPr>
        <p:spPr>
          <a:xfrm>
            <a:off x="1909231" y="-8466"/>
            <a:ext cx="10299095" cy="6878711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2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039"/>
          <a:stretch/>
        </p:blipFill>
        <p:spPr>
          <a:xfrm>
            <a:off x="4456204" y="-29166"/>
            <a:ext cx="7735796" cy="6915954"/>
          </a:xfrm>
          <a:prstGeom prst="rect">
            <a:avLst/>
          </a:prstGeom>
        </p:spPr>
      </p:pic>
      <p:sp>
        <p:nvSpPr>
          <p:cNvPr id="27" name="Rectangle 11"/>
          <p:cNvSpPr/>
          <p:nvPr userDrawn="1"/>
        </p:nvSpPr>
        <p:spPr>
          <a:xfrm>
            <a:off x="4734036" y="25400"/>
            <a:ext cx="2476500" cy="6858000"/>
          </a:xfrm>
          <a:custGeom>
            <a:avLst/>
            <a:gdLst>
              <a:gd name="connsiteX0" fmla="*/ 0 w 2476500"/>
              <a:gd name="connsiteY0" fmla="*/ 0 h 6858000"/>
              <a:gd name="connsiteX1" fmla="*/ 2476500 w 2476500"/>
              <a:gd name="connsiteY1" fmla="*/ 0 h 6858000"/>
              <a:gd name="connsiteX2" fmla="*/ 2476500 w 2476500"/>
              <a:gd name="connsiteY2" fmla="*/ 6858000 h 6858000"/>
              <a:gd name="connsiteX3" fmla="*/ 0 w 2476500"/>
              <a:gd name="connsiteY3" fmla="*/ 6858000 h 6858000"/>
              <a:gd name="connsiteX4" fmla="*/ 0 w 2476500"/>
              <a:gd name="connsiteY4" fmla="*/ 0 h 6858000"/>
              <a:gd name="connsiteX0" fmla="*/ 0 w 2476500"/>
              <a:gd name="connsiteY0" fmla="*/ 0 h 6858000"/>
              <a:gd name="connsiteX1" fmla="*/ 2476500 w 2476500"/>
              <a:gd name="connsiteY1" fmla="*/ 6858000 h 6858000"/>
              <a:gd name="connsiteX2" fmla="*/ 0 w 2476500"/>
              <a:gd name="connsiteY2" fmla="*/ 6858000 h 6858000"/>
              <a:gd name="connsiteX3" fmla="*/ 0 w 24765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0" h="6858000">
                <a:moveTo>
                  <a:pt x="0" y="0"/>
                </a:moveTo>
                <a:lnTo>
                  <a:pt x="2476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4"/>
          <p:cNvSpPr/>
          <p:nvPr userDrawn="1"/>
        </p:nvSpPr>
        <p:spPr>
          <a:xfrm rot="10800000" flipV="1">
            <a:off x="0" y="-27642"/>
            <a:ext cx="8137635" cy="6906809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52412"/>
              <a:gd name="connsiteX1" fmla="*/ 11030763 w 11030763"/>
              <a:gd name="connsiteY1" fmla="*/ 2996 h 6652412"/>
              <a:gd name="connsiteX2" fmla="*/ 11030763 w 11030763"/>
              <a:gd name="connsiteY2" fmla="*/ 6636033 h 6652412"/>
              <a:gd name="connsiteX3" fmla="*/ 3212636 w 11030763"/>
              <a:gd name="connsiteY3" fmla="*/ 6652412 h 6652412"/>
              <a:gd name="connsiteX4" fmla="*/ 0 w 11030763"/>
              <a:gd name="connsiteY4" fmla="*/ 0 h 6652412"/>
              <a:gd name="connsiteX0" fmla="*/ 0 w 11046873"/>
              <a:gd name="connsiteY0" fmla="*/ 0 h 6652412"/>
              <a:gd name="connsiteX1" fmla="*/ 11030763 w 11046873"/>
              <a:gd name="connsiteY1" fmla="*/ 2996 h 6652412"/>
              <a:gd name="connsiteX2" fmla="*/ 11046873 w 11046873"/>
              <a:gd name="connsiteY2" fmla="*/ 6652412 h 6652412"/>
              <a:gd name="connsiteX3" fmla="*/ 3212636 w 11046873"/>
              <a:gd name="connsiteY3" fmla="*/ 6652412 h 6652412"/>
              <a:gd name="connsiteX4" fmla="*/ 0 w 11046873"/>
              <a:gd name="connsiteY4" fmla="*/ 0 h 6652412"/>
              <a:gd name="connsiteX0" fmla="*/ 0 w 11046873"/>
              <a:gd name="connsiteY0" fmla="*/ 0 h 6652412"/>
              <a:gd name="connsiteX1" fmla="*/ 11038819 w 11046873"/>
              <a:gd name="connsiteY1" fmla="*/ 11209 h 6652412"/>
              <a:gd name="connsiteX2" fmla="*/ 11046873 w 11046873"/>
              <a:gd name="connsiteY2" fmla="*/ 6652412 h 6652412"/>
              <a:gd name="connsiteX3" fmla="*/ 3212636 w 11046873"/>
              <a:gd name="connsiteY3" fmla="*/ 6652412 h 6652412"/>
              <a:gd name="connsiteX4" fmla="*/ 0 w 11046873"/>
              <a:gd name="connsiteY4" fmla="*/ 0 h 6652412"/>
              <a:gd name="connsiteX0" fmla="*/ 0 w 11046873"/>
              <a:gd name="connsiteY0" fmla="*/ 5217 h 6657629"/>
              <a:gd name="connsiteX1" fmla="*/ 11038819 w 11046873"/>
              <a:gd name="connsiteY1" fmla="*/ 0 h 6657629"/>
              <a:gd name="connsiteX2" fmla="*/ 11046873 w 11046873"/>
              <a:gd name="connsiteY2" fmla="*/ 6657629 h 6657629"/>
              <a:gd name="connsiteX3" fmla="*/ 3212636 w 11046873"/>
              <a:gd name="connsiteY3" fmla="*/ 6657629 h 6657629"/>
              <a:gd name="connsiteX4" fmla="*/ 0 w 11046873"/>
              <a:gd name="connsiteY4" fmla="*/ 5217 h 6657629"/>
              <a:gd name="connsiteX0" fmla="*/ 0 w 11047648"/>
              <a:gd name="connsiteY0" fmla="*/ 0 h 6652412"/>
              <a:gd name="connsiteX1" fmla="*/ 11046873 w 11047648"/>
              <a:gd name="connsiteY1" fmla="*/ 2995 h 6652412"/>
              <a:gd name="connsiteX2" fmla="*/ 11046873 w 11047648"/>
              <a:gd name="connsiteY2" fmla="*/ 6652412 h 6652412"/>
              <a:gd name="connsiteX3" fmla="*/ 3212636 w 11047648"/>
              <a:gd name="connsiteY3" fmla="*/ 6652412 h 6652412"/>
              <a:gd name="connsiteX4" fmla="*/ 0 w 11047648"/>
              <a:gd name="connsiteY4" fmla="*/ 0 h 66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7648" h="6652412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35625" y="1602684"/>
            <a:ext cx="6116133" cy="1593483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5625" y="4438141"/>
            <a:ext cx="5458837" cy="935421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ODU_sig_REV-0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625" y="458545"/>
            <a:ext cx="1825083" cy="767281"/>
          </a:xfrm>
          <a:prstGeom prst="rect">
            <a:avLst/>
          </a:prstGeom>
        </p:spPr>
      </p:pic>
      <p:sp>
        <p:nvSpPr>
          <p:cNvPr id="2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35624" y="5459635"/>
            <a:ext cx="4300215" cy="430926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/>
          <p:cNvSpPr/>
          <p:nvPr userDrawn="1"/>
        </p:nvSpPr>
        <p:spPr>
          <a:xfrm>
            <a:off x="1909231" y="-8466"/>
            <a:ext cx="10299095" cy="6878711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23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/>
          <p:cNvSpPr/>
          <p:nvPr userDrawn="1"/>
        </p:nvSpPr>
        <p:spPr>
          <a:xfrm>
            <a:off x="1909231" y="-8466"/>
            <a:ext cx="10299095" cy="6878711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11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/>
          <p:cNvSpPr/>
          <p:nvPr userDrawn="1"/>
        </p:nvSpPr>
        <p:spPr>
          <a:xfrm>
            <a:off x="1909231" y="-8466"/>
            <a:ext cx="10299095" cy="6878711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18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/>
          <p:cNvSpPr/>
          <p:nvPr userDrawn="1"/>
        </p:nvSpPr>
        <p:spPr>
          <a:xfrm>
            <a:off x="1909231" y="-8466"/>
            <a:ext cx="10299095" cy="6878711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43" h="6644225">
                <a:moveTo>
                  <a:pt x="0" y="0"/>
                </a:moveTo>
                <a:lnTo>
                  <a:pt x="12204643" y="11186"/>
                </a:lnTo>
                <a:lnTo>
                  <a:pt x="12204643" y="6644223"/>
                </a:lnTo>
                <a:lnTo>
                  <a:pt x="11159981" y="6644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297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Photo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094133" y="-17221"/>
            <a:ext cx="4121813" cy="6878322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108" h="6652693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0863" y="355600"/>
            <a:ext cx="6959600" cy="326866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40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Photo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094133" y="-17221"/>
            <a:ext cx="4121813" cy="6878322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108" h="6652693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0863" y="355600"/>
            <a:ext cx="6959600" cy="326866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30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Photo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094133" y="-17221"/>
            <a:ext cx="4121813" cy="6878322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108" h="6652693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0863" y="355600"/>
            <a:ext cx="6959600" cy="326866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718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Photo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094133" y="-17221"/>
            <a:ext cx="4121813" cy="6878322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108" h="6652693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0863" y="355600"/>
            <a:ext cx="6959600" cy="326866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321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Photo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094133" y="-17221"/>
            <a:ext cx="4121813" cy="6878322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108" h="6652693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0863" y="355600"/>
            <a:ext cx="6959600" cy="326866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26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Photo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094133" y="-17221"/>
            <a:ext cx="4121813" cy="6878322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108" h="6652693">
                <a:moveTo>
                  <a:pt x="0" y="8468"/>
                </a:moveTo>
                <a:lnTo>
                  <a:pt x="12265108" y="0"/>
                </a:lnTo>
                <a:lnTo>
                  <a:pt x="12204643" y="6652691"/>
                </a:lnTo>
                <a:lnTo>
                  <a:pt x="11159981" y="6652693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3886200"/>
            <a:ext cx="6952372" cy="14033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0863" y="355600"/>
            <a:ext cx="6959600" cy="326866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40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1"/>
          <p:cNvSpPr/>
          <p:nvPr userDrawn="1"/>
        </p:nvSpPr>
        <p:spPr>
          <a:xfrm>
            <a:off x="7747000" y="12700"/>
            <a:ext cx="2476500" cy="6858000"/>
          </a:xfrm>
          <a:custGeom>
            <a:avLst/>
            <a:gdLst>
              <a:gd name="connsiteX0" fmla="*/ 0 w 2476500"/>
              <a:gd name="connsiteY0" fmla="*/ 0 h 6858000"/>
              <a:gd name="connsiteX1" fmla="*/ 2476500 w 2476500"/>
              <a:gd name="connsiteY1" fmla="*/ 0 h 6858000"/>
              <a:gd name="connsiteX2" fmla="*/ 2476500 w 2476500"/>
              <a:gd name="connsiteY2" fmla="*/ 6858000 h 6858000"/>
              <a:gd name="connsiteX3" fmla="*/ 0 w 2476500"/>
              <a:gd name="connsiteY3" fmla="*/ 6858000 h 6858000"/>
              <a:gd name="connsiteX4" fmla="*/ 0 w 2476500"/>
              <a:gd name="connsiteY4" fmla="*/ 0 h 6858000"/>
              <a:gd name="connsiteX0" fmla="*/ 0 w 2476500"/>
              <a:gd name="connsiteY0" fmla="*/ 0 h 6858000"/>
              <a:gd name="connsiteX1" fmla="*/ 2476500 w 2476500"/>
              <a:gd name="connsiteY1" fmla="*/ 6858000 h 6858000"/>
              <a:gd name="connsiteX2" fmla="*/ 0 w 2476500"/>
              <a:gd name="connsiteY2" fmla="*/ 6858000 h 6858000"/>
              <a:gd name="connsiteX3" fmla="*/ 0 w 24765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0" h="6858000">
                <a:moveTo>
                  <a:pt x="0" y="0"/>
                </a:moveTo>
                <a:lnTo>
                  <a:pt x="2476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rot="10800000" flipV="1">
            <a:off x="-815" y="-3766"/>
            <a:ext cx="11612244" cy="6870233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52412"/>
              <a:gd name="connsiteX1" fmla="*/ 11030763 w 11030763"/>
              <a:gd name="connsiteY1" fmla="*/ 2996 h 6652412"/>
              <a:gd name="connsiteX2" fmla="*/ 11030763 w 11030763"/>
              <a:gd name="connsiteY2" fmla="*/ 6636033 h 6652412"/>
              <a:gd name="connsiteX3" fmla="*/ 3212636 w 11030763"/>
              <a:gd name="connsiteY3" fmla="*/ 6652412 h 6652412"/>
              <a:gd name="connsiteX4" fmla="*/ 0 w 11030763"/>
              <a:gd name="connsiteY4" fmla="*/ 0 h 6652412"/>
              <a:gd name="connsiteX0" fmla="*/ 0 w 11046873"/>
              <a:gd name="connsiteY0" fmla="*/ 0 h 6652412"/>
              <a:gd name="connsiteX1" fmla="*/ 11030763 w 11046873"/>
              <a:gd name="connsiteY1" fmla="*/ 2996 h 6652412"/>
              <a:gd name="connsiteX2" fmla="*/ 11046873 w 11046873"/>
              <a:gd name="connsiteY2" fmla="*/ 6652412 h 6652412"/>
              <a:gd name="connsiteX3" fmla="*/ 3212636 w 11046873"/>
              <a:gd name="connsiteY3" fmla="*/ 6652412 h 6652412"/>
              <a:gd name="connsiteX4" fmla="*/ 0 w 11046873"/>
              <a:gd name="connsiteY4" fmla="*/ 0 h 6652412"/>
              <a:gd name="connsiteX0" fmla="*/ 0 w 11046873"/>
              <a:gd name="connsiteY0" fmla="*/ 0 h 6652412"/>
              <a:gd name="connsiteX1" fmla="*/ 11038819 w 11046873"/>
              <a:gd name="connsiteY1" fmla="*/ 11209 h 6652412"/>
              <a:gd name="connsiteX2" fmla="*/ 11046873 w 11046873"/>
              <a:gd name="connsiteY2" fmla="*/ 6652412 h 6652412"/>
              <a:gd name="connsiteX3" fmla="*/ 3212636 w 11046873"/>
              <a:gd name="connsiteY3" fmla="*/ 6652412 h 6652412"/>
              <a:gd name="connsiteX4" fmla="*/ 0 w 11046873"/>
              <a:gd name="connsiteY4" fmla="*/ 0 h 6652412"/>
              <a:gd name="connsiteX0" fmla="*/ 0 w 11046873"/>
              <a:gd name="connsiteY0" fmla="*/ 5217 h 6657629"/>
              <a:gd name="connsiteX1" fmla="*/ 11038819 w 11046873"/>
              <a:gd name="connsiteY1" fmla="*/ 0 h 6657629"/>
              <a:gd name="connsiteX2" fmla="*/ 11046873 w 11046873"/>
              <a:gd name="connsiteY2" fmla="*/ 6657629 h 6657629"/>
              <a:gd name="connsiteX3" fmla="*/ 3212636 w 11046873"/>
              <a:gd name="connsiteY3" fmla="*/ 6657629 h 6657629"/>
              <a:gd name="connsiteX4" fmla="*/ 0 w 11046873"/>
              <a:gd name="connsiteY4" fmla="*/ 5217 h 6657629"/>
              <a:gd name="connsiteX0" fmla="*/ 0 w 11047648"/>
              <a:gd name="connsiteY0" fmla="*/ 0 h 6652412"/>
              <a:gd name="connsiteX1" fmla="*/ 11046873 w 11047648"/>
              <a:gd name="connsiteY1" fmla="*/ 2995 h 6652412"/>
              <a:gd name="connsiteX2" fmla="*/ 11046873 w 11047648"/>
              <a:gd name="connsiteY2" fmla="*/ 6652412 h 6652412"/>
              <a:gd name="connsiteX3" fmla="*/ 3212636 w 11047648"/>
              <a:gd name="connsiteY3" fmla="*/ 6652412 h 6652412"/>
              <a:gd name="connsiteX4" fmla="*/ 0 w 11047648"/>
              <a:gd name="connsiteY4" fmla="*/ 0 h 66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7648" h="6652412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57621" y="1615384"/>
            <a:ext cx="7006312" cy="1593483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7621" y="4450841"/>
            <a:ext cx="6938579" cy="935421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ODU_sig_REV-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21" y="471245"/>
            <a:ext cx="1825083" cy="767281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7620" y="5472335"/>
            <a:ext cx="6938577" cy="430926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56089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and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36880" y="1544320"/>
            <a:ext cx="6370320" cy="464312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 userDrawn="1"/>
        </p:nvSpPr>
        <p:spPr>
          <a:xfrm>
            <a:off x="9387840" y="-10160"/>
            <a:ext cx="2814320" cy="6898643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  <a:gd name="connsiteX0" fmla="*/ 0 w 12295341"/>
              <a:gd name="connsiteY0" fmla="*/ 8468 h 6672345"/>
              <a:gd name="connsiteX1" fmla="*/ 12265108 w 12295341"/>
              <a:gd name="connsiteY1" fmla="*/ 0 h 6672345"/>
              <a:gd name="connsiteX2" fmla="*/ 12295341 w 12295341"/>
              <a:gd name="connsiteY2" fmla="*/ 6672345 h 6672345"/>
              <a:gd name="connsiteX3" fmla="*/ 11159981 w 12295341"/>
              <a:gd name="connsiteY3" fmla="*/ 6652693 h 6672345"/>
              <a:gd name="connsiteX4" fmla="*/ 0 w 12295341"/>
              <a:gd name="connsiteY4" fmla="*/ 8468 h 6672345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59981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29749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72347"/>
              <a:gd name="connsiteX1" fmla="*/ 12265108 w 12295341"/>
              <a:gd name="connsiteY1" fmla="*/ 0 h 6672347"/>
              <a:gd name="connsiteX2" fmla="*/ 12295341 w 12295341"/>
              <a:gd name="connsiteY2" fmla="*/ 6662518 h 6672347"/>
              <a:gd name="connsiteX3" fmla="*/ 11129749 w 12295341"/>
              <a:gd name="connsiteY3" fmla="*/ 6672347 h 6672347"/>
              <a:gd name="connsiteX4" fmla="*/ 0 w 12295341"/>
              <a:gd name="connsiteY4" fmla="*/ 8468 h 667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5341" h="6672347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990080" y="3444240"/>
            <a:ext cx="2834958" cy="2743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6990080" y="1554480"/>
            <a:ext cx="2834640" cy="1737360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728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rge Photo and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36880" y="1544320"/>
            <a:ext cx="6370320" cy="464312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 userDrawn="1"/>
        </p:nvSpPr>
        <p:spPr>
          <a:xfrm>
            <a:off x="9387840" y="-10160"/>
            <a:ext cx="2814320" cy="6898643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  <a:gd name="connsiteX0" fmla="*/ 0 w 12295341"/>
              <a:gd name="connsiteY0" fmla="*/ 8468 h 6672345"/>
              <a:gd name="connsiteX1" fmla="*/ 12265108 w 12295341"/>
              <a:gd name="connsiteY1" fmla="*/ 0 h 6672345"/>
              <a:gd name="connsiteX2" fmla="*/ 12295341 w 12295341"/>
              <a:gd name="connsiteY2" fmla="*/ 6672345 h 6672345"/>
              <a:gd name="connsiteX3" fmla="*/ 11159981 w 12295341"/>
              <a:gd name="connsiteY3" fmla="*/ 6652693 h 6672345"/>
              <a:gd name="connsiteX4" fmla="*/ 0 w 12295341"/>
              <a:gd name="connsiteY4" fmla="*/ 8468 h 6672345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59981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29749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72347"/>
              <a:gd name="connsiteX1" fmla="*/ 12265108 w 12295341"/>
              <a:gd name="connsiteY1" fmla="*/ 0 h 6672347"/>
              <a:gd name="connsiteX2" fmla="*/ 12295341 w 12295341"/>
              <a:gd name="connsiteY2" fmla="*/ 6662518 h 6672347"/>
              <a:gd name="connsiteX3" fmla="*/ 11129749 w 12295341"/>
              <a:gd name="connsiteY3" fmla="*/ 6672347 h 6672347"/>
              <a:gd name="connsiteX4" fmla="*/ 0 w 12295341"/>
              <a:gd name="connsiteY4" fmla="*/ 8468 h 667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5341" h="6672347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990080" y="3444240"/>
            <a:ext cx="2834958" cy="2743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6990080" y="1554480"/>
            <a:ext cx="2834640" cy="1737360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059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and Cont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36880" y="1544320"/>
            <a:ext cx="6370320" cy="464312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 userDrawn="1"/>
        </p:nvSpPr>
        <p:spPr>
          <a:xfrm>
            <a:off x="9387840" y="-10160"/>
            <a:ext cx="2814320" cy="6898643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  <a:gd name="connsiteX0" fmla="*/ 0 w 12295341"/>
              <a:gd name="connsiteY0" fmla="*/ 8468 h 6672345"/>
              <a:gd name="connsiteX1" fmla="*/ 12265108 w 12295341"/>
              <a:gd name="connsiteY1" fmla="*/ 0 h 6672345"/>
              <a:gd name="connsiteX2" fmla="*/ 12295341 w 12295341"/>
              <a:gd name="connsiteY2" fmla="*/ 6672345 h 6672345"/>
              <a:gd name="connsiteX3" fmla="*/ 11159981 w 12295341"/>
              <a:gd name="connsiteY3" fmla="*/ 6652693 h 6672345"/>
              <a:gd name="connsiteX4" fmla="*/ 0 w 12295341"/>
              <a:gd name="connsiteY4" fmla="*/ 8468 h 6672345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59981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29749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72347"/>
              <a:gd name="connsiteX1" fmla="*/ 12265108 w 12295341"/>
              <a:gd name="connsiteY1" fmla="*/ 0 h 6672347"/>
              <a:gd name="connsiteX2" fmla="*/ 12295341 w 12295341"/>
              <a:gd name="connsiteY2" fmla="*/ 6662518 h 6672347"/>
              <a:gd name="connsiteX3" fmla="*/ 11129749 w 12295341"/>
              <a:gd name="connsiteY3" fmla="*/ 6672347 h 6672347"/>
              <a:gd name="connsiteX4" fmla="*/ 0 w 12295341"/>
              <a:gd name="connsiteY4" fmla="*/ 8468 h 667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5341" h="6672347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990080" y="3444240"/>
            <a:ext cx="2834958" cy="2743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6990080" y="1554480"/>
            <a:ext cx="2834640" cy="1737360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91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and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36880" y="1544320"/>
            <a:ext cx="6370320" cy="464312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 userDrawn="1"/>
        </p:nvSpPr>
        <p:spPr>
          <a:xfrm>
            <a:off x="9387840" y="-10160"/>
            <a:ext cx="2814320" cy="6898643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  <a:gd name="connsiteX0" fmla="*/ 0 w 12295341"/>
              <a:gd name="connsiteY0" fmla="*/ 8468 h 6672345"/>
              <a:gd name="connsiteX1" fmla="*/ 12265108 w 12295341"/>
              <a:gd name="connsiteY1" fmla="*/ 0 h 6672345"/>
              <a:gd name="connsiteX2" fmla="*/ 12295341 w 12295341"/>
              <a:gd name="connsiteY2" fmla="*/ 6672345 h 6672345"/>
              <a:gd name="connsiteX3" fmla="*/ 11159981 w 12295341"/>
              <a:gd name="connsiteY3" fmla="*/ 6652693 h 6672345"/>
              <a:gd name="connsiteX4" fmla="*/ 0 w 12295341"/>
              <a:gd name="connsiteY4" fmla="*/ 8468 h 6672345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59981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29749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72347"/>
              <a:gd name="connsiteX1" fmla="*/ 12265108 w 12295341"/>
              <a:gd name="connsiteY1" fmla="*/ 0 h 6672347"/>
              <a:gd name="connsiteX2" fmla="*/ 12295341 w 12295341"/>
              <a:gd name="connsiteY2" fmla="*/ 6662518 h 6672347"/>
              <a:gd name="connsiteX3" fmla="*/ 11129749 w 12295341"/>
              <a:gd name="connsiteY3" fmla="*/ 6672347 h 6672347"/>
              <a:gd name="connsiteX4" fmla="*/ 0 w 12295341"/>
              <a:gd name="connsiteY4" fmla="*/ 8468 h 667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5341" h="6672347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990080" y="3444240"/>
            <a:ext cx="2834958" cy="2743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6990080" y="1554480"/>
            <a:ext cx="2834640" cy="1737360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53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and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36880" y="1544320"/>
            <a:ext cx="6370320" cy="464312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 userDrawn="1"/>
        </p:nvSpPr>
        <p:spPr>
          <a:xfrm>
            <a:off x="9387840" y="-10160"/>
            <a:ext cx="2814320" cy="6898643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  <a:gd name="connsiteX0" fmla="*/ 0 w 12295341"/>
              <a:gd name="connsiteY0" fmla="*/ 8468 h 6672345"/>
              <a:gd name="connsiteX1" fmla="*/ 12265108 w 12295341"/>
              <a:gd name="connsiteY1" fmla="*/ 0 h 6672345"/>
              <a:gd name="connsiteX2" fmla="*/ 12295341 w 12295341"/>
              <a:gd name="connsiteY2" fmla="*/ 6672345 h 6672345"/>
              <a:gd name="connsiteX3" fmla="*/ 11159981 w 12295341"/>
              <a:gd name="connsiteY3" fmla="*/ 6652693 h 6672345"/>
              <a:gd name="connsiteX4" fmla="*/ 0 w 12295341"/>
              <a:gd name="connsiteY4" fmla="*/ 8468 h 6672345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59981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29749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72347"/>
              <a:gd name="connsiteX1" fmla="*/ 12265108 w 12295341"/>
              <a:gd name="connsiteY1" fmla="*/ 0 h 6672347"/>
              <a:gd name="connsiteX2" fmla="*/ 12295341 w 12295341"/>
              <a:gd name="connsiteY2" fmla="*/ 6662518 h 6672347"/>
              <a:gd name="connsiteX3" fmla="*/ 11129749 w 12295341"/>
              <a:gd name="connsiteY3" fmla="*/ 6672347 h 6672347"/>
              <a:gd name="connsiteX4" fmla="*/ 0 w 12295341"/>
              <a:gd name="connsiteY4" fmla="*/ 8468 h 667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5341" h="6672347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990080" y="3444240"/>
            <a:ext cx="2834958" cy="2743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6990080" y="1554480"/>
            <a:ext cx="2834640" cy="1737360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671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36880" y="1544320"/>
            <a:ext cx="6370320" cy="464312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 userDrawn="1"/>
        </p:nvSpPr>
        <p:spPr>
          <a:xfrm>
            <a:off x="9387840" y="-10160"/>
            <a:ext cx="2814320" cy="6898643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36034"/>
              <a:gd name="connsiteX1" fmla="*/ 11030763 w 11030763"/>
              <a:gd name="connsiteY1" fmla="*/ 2996 h 6636034"/>
              <a:gd name="connsiteX2" fmla="*/ 11030763 w 11030763"/>
              <a:gd name="connsiteY2" fmla="*/ 6636033 h 6636034"/>
              <a:gd name="connsiteX3" fmla="*/ 9474409 w 11030763"/>
              <a:gd name="connsiteY3" fmla="*/ 6636034 h 6636034"/>
              <a:gd name="connsiteX4" fmla="*/ 0 w 11030763"/>
              <a:gd name="connsiteY4" fmla="*/ 0 h 6636034"/>
              <a:gd name="connsiteX0" fmla="*/ 0 w 12896934"/>
              <a:gd name="connsiteY0" fmla="*/ 0 h 6652412"/>
              <a:gd name="connsiteX1" fmla="*/ 12896934 w 12896934"/>
              <a:gd name="connsiteY1" fmla="*/ 19374 h 6652412"/>
              <a:gd name="connsiteX2" fmla="*/ 12896934 w 12896934"/>
              <a:gd name="connsiteY2" fmla="*/ 6652411 h 6652412"/>
              <a:gd name="connsiteX3" fmla="*/ 11340580 w 12896934"/>
              <a:gd name="connsiteY3" fmla="*/ 6652412 h 6652412"/>
              <a:gd name="connsiteX4" fmla="*/ 0 w 12896934"/>
              <a:gd name="connsiteY4" fmla="*/ 0 h 6652412"/>
              <a:gd name="connsiteX0" fmla="*/ 0 w 10388639"/>
              <a:gd name="connsiteY0" fmla="*/ 0 h 6652412"/>
              <a:gd name="connsiteX1" fmla="*/ 10388639 w 10388639"/>
              <a:gd name="connsiteY1" fmla="*/ 19374 h 6652412"/>
              <a:gd name="connsiteX2" fmla="*/ 10388639 w 10388639"/>
              <a:gd name="connsiteY2" fmla="*/ 6652411 h 6652412"/>
              <a:gd name="connsiteX3" fmla="*/ 8832285 w 10388639"/>
              <a:gd name="connsiteY3" fmla="*/ 6652412 h 6652412"/>
              <a:gd name="connsiteX4" fmla="*/ 0 w 10388639"/>
              <a:gd name="connsiteY4" fmla="*/ 0 h 6652412"/>
              <a:gd name="connsiteX0" fmla="*/ 0 w 12204643"/>
              <a:gd name="connsiteY0" fmla="*/ 0 h 6644224"/>
              <a:gd name="connsiteX1" fmla="*/ 12204643 w 12204643"/>
              <a:gd name="connsiteY1" fmla="*/ 11186 h 6644224"/>
              <a:gd name="connsiteX2" fmla="*/ 12204643 w 12204643"/>
              <a:gd name="connsiteY2" fmla="*/ 6644223 h 6644224"/>
              <a:gd name="connsiteX3" fmla="*/ 10648289 w 12204643"/>
              <a:gd name="connsiteY3" fmla="*/ 6644224 h 6644224"/>
              <a:gd name="connsiteX4" fmla="*/ 0 w 12204643"/>
              <a:gd name="connsiteY4" fmla="*/ 0 h 6644224"/>
              <a:gd name="connsiteX0" fmla="*/ 0 w 12204643"/>
              <a:gd name="connsiteY0" fmla="*/ 0 h 6644225"/>
              <a:gd name="connsiteX1" fmla="*/ 12204643 w 12204643"/>
              <a:gd name="connsiteY1" fmla="*/ 11186 h 6644225"/>
              <a:gd name="connsiteX2" fmla="*/ 12204643 w 12204643"/>
              <a:gd name="connsiteY2" fmla="*/ 6644223 h 6644225"/>
              <a:gd name="connsiteX3" fmla="*/ 11159981 w 12204643"/>
              <a:gd name="connsiteY3" fmla="*/ 6644225 h 6644225"/>
              <a:gd name="connsiteX4" fmla="*/ 0 w 12204643"/>
              <a:gd name="connsiteY4" fmla="*/ 0 h 6644225"/>
              <a:gd name="connsiteX0" fmla="*/ 0 w 12265108"/>
              <a:gd name="connsiteY0" fmla="*/ 8468 h 6652693"/>
              <a:gd name="connsiteX1" fmla="*/ 12265108 w 12265108"/>
              <a:gd name="connsiteY1" fmla="*/ 0 h 6652693"/>
              <a:gd name="connsiteX2" fmla="*/ 12204643 w 12265108"/>
              <a:gd name="connsiteY2" fmla="*/ 6652691 h 6652693"/>
              <a:gd name="connsiteX3" fmla="*/ 11159981 w 12265108"/>
              <a:gd name="connsiteY3" fmla="*/ 6652693 h 6652693"/>
              <a:gd name="connsiteX4" fmla="*/ 0 w 12265108"/>
              <a:gd name="connsiteY4" fmla="*/ 8468 h 6652693"/>
              <a:gd name="connsiteX0" fmla="*/ 0 w 12295341"/>
              <a:gd name="connsiteY0" fmla="*/ 8468 h 6672345"/>
              <a:gd name="connsiteX1" fmla="*/ 12265108 w 12295341"/>
              <a:gd name="connsiteY1" fmla="*/ 0 h 6672345"/>
              <a:gd name="connsiteX2" fmla="*/ 12295341 w 12295341"/>
              <a:gd name="connsiteY2" fmla="*/ 6672345 h 6672345"/>
              <a:gd name="connsiteX3" fmla="*/ 11159981 w 12295341"/>
              <a:gd name="connsiteY3" fmla="*/ 6652693 h 6672345"/>
              <a:gd name="connsiteX4" fmla="*/ 0 w 12295341"/>
              <a:gd name="connsiteY4" fmla="*/ 8468 h 6672345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59981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62518"/>
              <a:gd name="connsiteX1" fmla="*/ 12265108 w 12295341"/>
              <a:gd name="connsiteY1" fmla="*/ 0 h 6662518"/>
              <a:gd name="connsiteX2" fmla="*/ 12295341 w 12295341"/>
              <a:gd name="connsiteY2" fmla="*/ 6662518 h 6662518"/>
              <a:gd name="connsiteX3" fmla="*/ 11129749 w 12295341"/>
              <a:gd name="connsiteY3" fmla="*/ 6652693 h 6662518"/>
              <a:gd name="connsiteX4" fmla="*/ 0 w 12295341"/>
              <a:gd name="connsiteY4" fmla="*/ 8468 h 6662518"/>
              <a:gd name="connsiteX0" fmla="*/ 0 w 12295341"/>
              <a:gd name="connsiteY0" fmla="*/ 8468 h 6672347"/>
              <a:gd name="connsiteX1" fmla="*/ 12265108 w 12295341"/>
              <a:gd name="connsiteY1" fmla="*/ 0 h 6672347"/>
              <a:gd name="connsiteX2" fmla="*/ 12295341 w 12295341"/>
              <a:gd name="connsiteY2" fmla="*/ 6662518 h 6672347"/>
              <a:gd name="connsiteX3" fmla="*/ 11129749 w 12295341"/>
              <a:gd name="connsiteY3" fmla="*/ 6672347 h 6672347"/>
              <a:gd name="connsiteX4" fmla="*/ 0 w 12295341"/>
              <a:gd name="connsiteY4" fmla="*/ 8468 h 667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5341" h="6672347">
                <a:moveTo>
                  <a:pt x="0" y="8468"/>
                </a:moveTo>
                <a:lnTo>
                  <a:pt x="12265108" y="0"/>
                </a:lnTo>
                <a:lnTo>
                  <a:pt x="12295341" y="6662518"/>
                </a:lnTo>
                <a:lnTo>
                  <a:pt x="11129749" y="6672347"/>
                </a:lnTo>
                <a:lnTo>
                  <a:pt x="0" y="8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990080" y="3444240"/>
            <a:ext cx="2834958" cy="2743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6990080" y="1554480"/>
            <a:ext cx="2834640" cy="1737360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37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 userDrawn="1"/>
        </p:nvSpPr>
        <p:spPr>
          <a:xfrm rot="10800000" flipH="1" flipV="1"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flipV="1">
            <a:off x="-8789" y="-20320"/>
            <a:ext cx="7794716" cy="6898640"/>
          </a:xfrm>
          <a:custGeom>
            <a:avLst/>
            <a:gdLst>
              <a:gd name="connsiteX0" fmla="*/ 0 w 4025356"/>
              <a:gd name="connsiteY0" fmla="*/ 0 h 6858000"/>
              <a:gd name="connsiteX1" fmla="*/ 4025356 w 4025356"/>
              <a:gd name="connsiteY1" fmla="*/ 0 h 6858000"/>
              <a:gd name="connsiteX2" fmla="*/ 4025356 w 4025356"/>
              <a:gd name="connsiteY2" fmla="*/ 6858000 h 6858000"/>
              <a:gd name="connsiteX3" fmla="*/ 0 w 4025356"/>
              <a:gd name="connsiteY3" fmla="*/ 6858000 h 6858000"/>
              <a:gd name="connsiteX4" fmla="*/ 0 w 4025356"/>
              <a:gd name="connsiteY4" fmla="*/ 0 h 6858000"/>
              <a:gd name="connsiteX0" fmla="*/ 0 w 9633676"/>
              <a:gd name="connsiteY0" fmla="*/ 0 h 6888480"/>
              <a:gd name="connsiteX1" fmla="*/ 4025356 w 9633676"/>
              <a:gd name="connsiteY1" fmla="*/ 0 h 6888480"/>
              <a:gd name="connsiteX2" fmla="*/ 9633676 w 9633676"/>
              <a:gd name="connsiteY2" fmla="*/ 6888480 h 6888480"/>
              <a:gd name="connsiteX3" fmla="*/ 0 w 9633676"/>
              <a:gd name="connsiteY3" fmla="*/ 6858000 h 6888480"/>
              <a:gd name="connsiteX4" fmla="*/ 0 w 9633676"/>
              <a:gd name="connsiteY4" fmla="*/ 0 h 6888480"/>
              <a:gd name="connsiteX0" fmla="*/ 0 w 9633676"/>
              <a:gd name="connsiteY0" fmla="*/ 0 h 6888480"/>
              <a:gd name="connsiteX1" fmla="*/ 4025356 w 9633676"/>
              <a:gd name="connsiteY1" fmla="*/ 0 h 6888480"/>
              <a:gd name="connsiteX2" fmla="*/ 9633676 w 9633676"/>
              <a:gd name="connsiteY2" fmla="*/ 6888480 h 6888480"/>
              <a:gd name="connsiteX3" fmla="*/ 10160 w 9633676"/>
              <a:gd name="connsiteY3" fmla="*/ 6888480 h 6888480"/>
              <a:gd name="connsiteX4" fmla="*/ 0 w 9633676"/>
              <a:gd name="connsiteY4" fmla="*/ 0 h 6888480"/>
              <a:gd name="connsiteX0" fmla="*/ 0 w 7774396"/>
              <a:gd name="connsiteY0" fmla="*/ 0 h 6888480"/>
              <a:gd name="connsiteX1" fmla="*/ 4025356 w 7774396"/>
              <a:gd name="connsiteY1" fmla="*/ 0 h 6888480"/>
              <a:gd name="connsiteX2" fmla="*/ 7774396 w 7774396"/>
              <a:gd name="connsiteY2" fmla="*/ 6807200 h 6888480"/>
              <a:gd name="connsiteX3" fmla="*/ 10160 w 7774396"/>
              <a:gd name="connsiteY3" fmla="*/ 6888480 h 6888480"/>
              <a:gd name="connsiteX4" fmla="*/ 0 w 7774396"/>
              <a:gd name="connsiteY4" fmla="*/ 0 h 6888480"/>
              <a:gd name="connsiteX0" fmla="*/ 0 w 7794716"/>
              <a:gd name="connsiteY0" fmla="*/ 0 h 6898640"/>
              <a:gd name="connsiteX1" fmla="*/ 4025356 w 7794716"/>
              <a:gd name="connsiteY1" fmla="*/ 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  <a:gd name="connsiteX0" fmla="*/ 0 w 7794716"/>
              <a:gd name="connsiteY0" fmla="*/ 0 h 6898640"/>
              <a:gd name="connsiteX1" fmla="*/ 4929596 w 7794716"/>
              <a:gd name="connsiteY1" fmla="*/ 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  <a:gd name="connsiteX0" fmla="*/ 0 w 7794716"/>
              <a:gd name="connsiteY0" fmla="*/ 0 h 6898640"/>
              <a:gd name="connsiteX1" fmla="*/ 5640796 w 7794716"/>
              <a:gd name="connsiteY1" fmla="*/ 3048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4716" h="689864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5"/>
          </p:nvPr>
        </p:nvSpPr>
        <p:spPr>
          <a:xfrm>
            <a:off x="7569200" y="1778000"/>
            <a:ext cx="4175760" cy="44297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7569200" y="485726"/>
            <a:ext cx="4175760" cy="1170354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27039" y="1778000"/>
            <a:ext cx="5272722" cy="4429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534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 userDrawn="1"/>
        </p:nvSpPr>
        <p:spPr>
          <a:xfrm rot="10800000" flipH="1" flipV="1"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flipV="1">
            <a:off x="-8789" y="-20320"/>
            <a:ext cx="7794716" cy="6898640"/>
          </a:xfrm>
          <a:custGeom>
            <a:avLst/>
            <a:gdLst>
              <a:gd name="connsiteX0" fmla="*/ 0 w 4025356"/>
              <a:gd name="connsiteY0" fmla="*/ 0 h 6858000"/>
              <a:gd name="connsiteX1" fmla="*/ 4025356 w 4025356"/>
              <a:gd name="connsiteY1" fmla="*/ 0 h 6858000"/>
              <a:gd name="connsiteX2" fmla="*/ 4025356 w 4025356"/>
              <a:gd name="connsiteY2" fmla="*/ 6858000 h 6858000"/>
              <a:gd name="connsiteX3" fmla="*/ 0 w 4025356"/>
              <a:gd name="connsiteY3" fmla="*/ 6858000 h 6858000"/>
              <a:gd name="connsiteX4" fmla="*/ 0 w 4025356"/>
              <a:gd name="connsiteY4" fmla="*/ 0 h 6858000"/>
              <a:gd name="connsiteX0" fmla="*/ 0 w 9633676"/>
              <a:gd name="connsiteY0" fmla="*/ 0 h 6888480"/>
              <a:gd name="connsiteX1" fmla="*/ 4025356 w 9633676"/>
              <a:gd name="connsiteY1" fmla="*/ 0 h 6888480"/>
              <a:gd name="connsiteX2" fmla="*/ 9633676 w 9633676"/>
              <a:gd name="connsiteY2" fmla="*/ 6888480 h 6888480"/>
              <a:gd name="connsiteX3" fmla="*/ 0 w 9633676"/>
              <a:gd name="connsiteY3" fmla="*/ 6858000 h 6888480"/>
              <a:gd name="connsiteX4" fmla="*/ 0 w 9633676"/>
              <a:gd name="connsiteY4" fmla="*/ 0 h 6888480"/>
              <a:gd name="connsiteX0" fmla="*/ 0 w 9633676"/>
              <a:gd name="connsiteY0" fmla="*/ 0 h 6888480"/>
              <a:gd name="connsiteX1" fmla="*/ 4025356 w 9633676"/>
              <a:gd name="connsiteY1" fmla="*/ 0 h 6888480"/>
              <a:gd name="connsiteX2" fmla="*/ 9633676 w 9633676"/>
              <a:gd name="connsiteY2" fmla="*/ 6888480 h 6888480"/>
              <a:gd name="connsiteX3" fmla="*/ 10160 w 9633676"/>
              <a:gd name="connsiteY3" fmla="*/ 6888480 h 6888480"/>
              <a:gd name="connsiteX4" fmla="*/ 0 w 9633676"/>
              <a:gd name="connsiteY4" fmla="*/ 0 h 6888480"/>
              <a:gd name="connsiteX0" fmla="*/ 0 w 7774396"/>
              <a:gd name="connsiteY0" fmla="*/ 0 h 6888480"/>
              <a:gd name="connsiteX1" fmla="*/ 4025356 w 7774396"/>
              <a:gd name="connsiteY1" fmla="*/ 0 h 6888480"/>
              <a:gd name="connsiteX2" fmla="*/ 7774396 w 7774396"/>
              <a:gd name="connsiteY2" fmla="*/ 6807200 h 6888480"/>
              <a:gd name="connsiteX3" fmla="*/ 10160 w 7774396"/>
              <a:gd name="connsiteY3" fmla="*/ 6888480 h 6888480"/>
              <a:gd name="connsiteX4" fmla="*/ 0 w 7774396"/>
              <a:gd name="connsiteY4" fmla="*/ 0 h 6888480"/>
              <a:gd name="connsiteX0" fmla="*/ 0 w 7794716"/>
              <a:gd name="connsiteY0" fmla="*/ 0 h 6898640"/>
              <a:gd name="connsiteX1" fmla="*/ 4025356 w 7794716"/>
              <a:gd name="connsiteY1" fmla="*/ 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  <a:gd name="connsiteX0" fmla="*/ 0 w 7794716"/>
              <a:gd name="connsiteY0" fmla="*/ 0 h 6898640"/>
              <a:gd name="connsiteX1" fmla="*/ 4929596 w 7794716"/>
              <a:gd name="connsiteY1" fmla="*/ 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  <a:gd name="connsiteX0" fmla="*/ 0 w 7794716"/>
              <a:gd name="connsiteY0" fmla="*/ 0 h 6898640"/>
              <a:gd name="connsiteX1" fmla="*/ 5640796 w 7794716"/>
              <a:gd name="connsiteY1" fmla="*/ 3048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4716" h="689864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5"/>
          </p:nvPr>
        </p:nvSpPr>
        <p:spPr>
          <a:xfrm>
            <a:off x="7569200" y="1778000"/>
            <a:ext cx="4175760" cy="4429759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7569200" y="485726"/>
            <a:ext cx="4175760" cy="1170354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27039" y="1778000"/>
            <a:ext cx="5272722" cy="4429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301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 userDrawn="1"/>
        </p:nvSpPr>
        <p:spPr>
          <a:xfrm rot="10800000" flipH="1" flipV="1"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flipV="1">
            <a:off x="-8789" y="-20320"/>
            <a:ext cx="7794716" cy="6898640"/>
          </a:xfrm>
          <a:custGeom>
            <a:avLst/>
            <a:gdLst>
              <a:gd name="connsiteX0" fmla="*/ 0 w 4025356"/>
              <a:gd name="connsiteY0" fmla="*/ 0 h 6858000"/>
              <a:gd name="connsiteX1" fmla="*/ 4025356 w 4025356"/>
              <a:gd name="connsiteY1" fmla="*/ 0 h 6858000"/>
              <a:gd name="connsiteX2" fmla="*/ 4025356 w 4025356"/>
              <a:gd name="connsiteY2" fmla="*/ 6858000 h 6858000"/>
              <a:gd name="connsiteX3" fmla="*/ 0 w 4025356"/>
              <a:gd name="connsiteY3" fmla="*/ 6858000 h 6858000"/>
              <a:gd name="connsiteX4" fmla="*/ 0 w 4025356"/>
              <a:gd name="connsiteY4" fmla="*/ 0 h 6858000"/>
              <a:gd name="connsiteX0" fmla="*/ 0 w 9633676"/>
              <a:gd name="connsiteY0" fmla="*/ 0 h 6888480"/>
              <a:gd name="connsiteX1" fmla="*/ 4025356 w 9633676"/>
              <a:gd name="connsiteY1" fmla="*/ 0 h 6888480"/>
              <a:gd name="connsiteX2" fmla="*/ 9633676 w 9633676"/>
              <a:gd name="connsiteY2" fmla="*/ 6888480 h 6888480"/>
              <a:gd name="connsiteX3" fmla="*/ 0 w 9633676"/>
              <a:gd name="connsiteY3" fmla="*/ 6858000 h 6888480"/>
              <a:gd name="connsiteX4" fmla="*/ 0 w 9633676"/>
              <a:gd name="connsiteY4" fmla="*/ 0 h 6888480"/>
              <a:gd name="connsiteX0" fmla="*/ 0 w 9633676"/>
              <a:gd name="connsiteY0" fmla="*/ 0 h 6888480"/>
              <a:gd name="connsiteX1" fmla="*/ 4025356 w 9633676"/>
              <a:gd name="connsiteY1" fmla="*/ 0 h 6888480"/>
              <a:gd name="connsiteX2" fmla="*/ 9633676 w 9633676"/>
              <a:gd name="connsiteY2" fmla="*/ 6888480 h 6888480"/>
              <a:gd name="connsiteX3" fmla="*/ 10160 w 9633676"/>
              <a:gd name="connsiteY3" fmla="*/ 6888480 h 6888480"/>
              <a:gd name="connsiteX4" fmla="*/ 0 w 9633676"/>
              <a:gd name="connsiteY4" fmla="*/ 0 h 6888480"/>
              <a:gd name="connsiteX0" fmla="*/ 0 w 7774396"/>
              <a:gd name="connsiteY0" fmla="*/ 0 h 6888480"/>
              <a:gd name="connsiteX1" fmla="*/ 4025356 w 7774396"/>
              <a:gd name="connsiteY1" fmla="*/ 0 h 6888480"/>
              <a:gd name="connsiteX2" fmla="*/ 7774396 w 7774396"/>
              <a:gd name="connsiteY2" fmla="*/ 6807200 h 6888480"/>
              <a:gd name="connsiteX3" fmla="*/ 10160 w 7774396"/>
              <a:gd name="connsiteY3" fmla="*/ 6888480 h 6888480"/>
              <a:gd name="connsiteX4" fmla="*/ 0 w 7774396"/>
              <a:gd name="connsiteY4" fmla="*/ 0 h 6888480"/>
              <a:gd name="connsiteX0" fmla="*/ 0 w 7794716"/>
              <a:gd name="connsiteY0" fmla="*/ 0 h 6898640"/>
              <a:gd name="connsiteX1" fmla="*/ 4025356 w 7794716"/>
              <a:gd name="connsiteY1" fmla="*/ 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  <a:gd name="connsiteX0" fmla="*/ 0 w 7794716"/>
              <a:gd name="connsiteY0" fmla="*/ 0 h 6898640"/>
              <a:gd name="connsiteX1" fmla="*/ 4929596 w 7794716"/>
              <a:gd name="connsiteY1" fmla="*/ 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  <a:gd name="connsiteX0" fmla="*/ 0 w 7794716"/>
              <a:gd name="connsiteY0" fmla="*/ 0 h 6898640"/>
              <a:gd name="connsiteX1" fmla="*/ 5640796 w 7794716"/>
              <a:gd name="connsiteY1" fmla="*/ 3048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4716" h="689864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5"/>
          </p:nvPr>
        </p:nvSpPr>
        <p:spPr>
          <a:xfrm>
            <a:off x="7569200" y="1778000"/>
            <a:ext cx="4175760" cy="4429759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7569200" y="485726"/>
            <a:ext cx="4175760" cy="1170354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rgbClr val="043657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27039" y="1778000"/>
            <a:ext cx="5272722" cy="4429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68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 userDrawn="1"/>
        </p:nvSpPr>
        <p:spPr>
          <a:xfrm rot="10800000" flipH="1" flipV="1"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flipV="1">
            <a:off x="-8789" y="-20320"/>
            <a:ext cx="7794716" cy="6898640"/>
          </a:xfrm>
          <a:custGeom>
            <a:avLst/>
            <a:gdLst>
              <a:gd name="connsiteX0" fmla="*/ 0 w 4025356"/>
              <a:gd name="connsiteY0" fmla="*/ 0 h 6858000"/>
              <a:gd name="connsiteX1" fmla="*/ 4025356 w 4025356"/>
              <a:gd name="connsiteY1" fmla="*/ 0 h 6858000"/>
              <a:gd name="connsiteX2" fmla="*/ 4025356 w 4025356"/>
              <a:gd name="connsiteY2" fmla="*/ 6858000 h 6858000"/>
              <a:gd name="connsiteX3" fmla="*/ 0 w 4025356"/>
              <a:gd name="connsiteY3" fmla="*/ 6858000 h 6858000"/>
              <a:gd name="connsiteX4" fmla="*/ 0 w 4025356"/>
              <a:gd name="connsiteY4" fmla="*/ 0 h 6858000"/>
              <a:gd name="connsiteX0" fmla="*/ 0 w 9633676"/>
              <a:gd name="connsiteY0" fmla="*/ 0 h 6888480"/>
              <a:gd name="connsiteX1" fmla="*/ 4025356 w 9633676"/>
              <a:gd name="connsiteY1" fmla="*/ 0 h 6888480"/>
              <a:gd name="connsiteX2" fmla="*/ 9633676 w 9633676"/>
              <a:gd name="connsiteY2" fmla="*/ 6888480 h 6888480"/>
              <a:gd name="connsiteX3" fmla="*/ 0 w 9633676"/>
              <a:gd name="connsiteY3" fmla="*/ 6858000 h 6888480"/>
              <a:gd name="connsiteX4" fmla="*/ 0 w 9633676"/>
              <a:gd name="connsiteY4" fmla="*/ 0 h 6888480"/>
              <a:gd name="connsiteX0" fmla="*/ 0 w 9633676"/>
              <a:gd name="connsiteY0" fmla="*/ 0 h 6888480"/>
              <a:gd name="connsiteX1" fmla="*/ 4025356 w 9633676"/>
              <a:gd name="connsiteY1" fmla="*/ 0 h 6888480"/>
              <a:gd name="connsiteX2" fmla="*/ 9633676 w 9633676"/>
              <a:gd name="connsiteY2" fmla="*/ 6888480 h 6888480"/>
              <a:gd name="connsiteX3" fmla="*/ 10160 w 9633676"/>
              <a:gd name="connsiteY3" fmla="*/ 6888480 h 6888480"/>
              <a:gd name="connsiteX4" fmla="*/ 0 w 9633676"/>
              <a:gd name="connsiteY4" fmla="*/ 0 h 6888480"/>
              <a:gd name="connsiteX0" fmla="*/ 0 w 7774396"/>
              <a:gd name="connsiteY0" fmla="*/ 0 h 6888480"/>
              <a:gd name="connsiteX1" fmla="*/ 4025356 w 7774396"/>
              <a:gd name="connsiteY1" fmla="*/ 0 h 6888480"/>
              <a:gd name="connsiteX2" fmla="*/ 7774396 w 7774396"/>
              <a:gd name="connsiteY2" fmla="*/ 6807200 h 6888480"/>
              <a:gd name="connsiteX3" fmla="*/ 10160 w 7774396"/>
              <a:gd name="connsiteY3" fmla="*/ 6888480 h 6888480"/>
              <a:gd name="connsiteX4" fmla="*/ 0 w 7774396"/>
              <a:gd name="connsiteY4" fmla="*/ 0 h 6888480"/>
              <a:gd name="connsiteX0" fmla="*/ 0 w 7794716"/>
              <a:gd name="connsiteY0" fmla="*/ 0 h 6898640"/>
              <a:gd name="connsiteX1" fmla="*/ 4025356 w 7794716"/>
              <a:gd name="connsiteY1" fmla="*/ 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  <a:gd name="connsiteX0" fmla="*/ 0 w 7794716"/>
              <a:gd name="connsiteY0" fmla="*/ 0 h 6898640"/>
              <a:gd name="connsiteX1" fmla="*/ 4929596 w 7794716"/>
              <a:gd name="connsiteY1" fmla="*/ 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  <a:gd name="connsiteX0" fmla="*/ 0 w 7794716"/>
              <a:gd name="connsiteY0" fmla="*/ 0 h 6898640"/>
              <a:gd name="connsiteX1" fmla="*/ 5640796 w 7794716"/>
              <a:gd name="connsiteY1" fmla="*/ 3048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4716" h="689864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5"/>
          </p:nvPr>
        </p:nvSpPr>
        <p:spPr>
          <a:xfrm>
            <a:off x="7569200" y="1778000"/>
            <a:ext cx="4175760" cy="4429759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7569200" y="485726"/>
            <a:ext cx="4175760" cy="1170354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rgbClr val="FCB24C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27039" y="1778000"/>
            <a:ext cx="5272722" cy="4429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9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3388" y="1468658"/>
            <a:ext cx="11315472" cy="4773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45608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 userDrawn="1"/>
        </p:nvSpPr>
        <p:spPr>
          <a:xfrm rot="10800000" flipH="1" flipV="1"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flipV="1">
            <a:off x="-8789" y="-20320"/>
            <a:ext cx="7794716" cy="6898640"/>
          </a:xfrm>
          <a:custGeom>
            <a:avLst/>
            <a:gdLst>
              <a:gd name="connsiteX0" fmla="*/ 0 w 4025356"/>
              <a:gd name="connsiteY0" fmla="*/ 0 h 6858000"/>
              <a:gd name="connsiteX1" fmla="*/ 4025356 w 4025356"/>
              <a:gd name="connsiteY1" fmla="*/ 0 h 6858000"/>
              <a:gd name="connsiteX2" fmla="*/ 4025356 w 4025356"/>
              <a:gd name="connsiteY2" fmla="*/ 6858000 h 6858000"/>
              <a:gd name="connsiteX3" fmla="*/ 0 w 4025356"/>
              <a:gd name="connsiteY3" fmla="*/ 6858000 h 6858000"/>
              <a:gd name="connsiteX4" fmla="*/ 0 w 4025356"/>
              <a:gd name="connsiteY4" fmla="*/ 0 h 6858000"/>
              <a:gd name="connsiteX0" fmla="*/ 0 w 9633676"/>
              <a:gd name="connsiteY0" fmla="*/ 0 h 6888480"/>
              <a:gd name="connsiteX1" fmla="*/ 4025356 w 9633676"/>
              <a:gd name="connsiteY1" fmla="*/ 0 h 6888480"/>
              <a:gd name="connsiteX2" fmla="*/ 9633676 w 9633676"/>
              <a:gd name="connsiteY2" fmla="*/ 6888480 h 6888480"/>
              <a:gd name="connsiteX3" fmla="*/ 0 w 9633676"/>
              <a:gd name="connsiteY3" fmla="*/ 6858000 h 6888480"/>
              <a:gd name="connsiteX4" fmla="*/ 0 w 9633676"/>
              <a:gd name="connsiteY4" fmla="*/ 0 h 6888480"/>
              <a:gd name="connsiteX0" fmla="*/ 0 w 9633676"/>
              <a:gd name="connsiteY0" fmla="*/ 0 h 6888480"/>
              <a:gd name="connsiteX1" fmla="*/ 4025356 w 9633676"/>
              <a:gd name="connsiteY1" fmla="*/ 0 h 6888480"/>
              <a:gd name="connsiteX2" fmla="*/ 9633676 w 9633676"/>
              <a:gd name="connsiteY2" fmla="*/ 6888480 h 6888480"/>
              <a:gd name="connsiteX3" fmla="*/ 10160 w 9633676"/>
              <a:gd name="connsiteY3" fmla="*/ 6888480 h 6888480"/>
              <a:gd name="connsiteX4" fmla="*/ 0 w 9633676"/>
              <a:gd name="connsiteY4" fmla="*/ 0 h 6888480"/>
              <a:gd name="connsiteX0" fmla="*/ 0 w 7774396"/>
              <a:gd name="connsiteY0" fmla="*/ 0 h 6888480"/>
              <a:gd name="connsiteX1" fmla="*/ 4025356 w 7774396"/>
              <a:gd name="connsiteY1" fmla="*/ 0 h 6888480"/>
              <a:gd name="connsiteX2" fmla="*/ 7774396 w 7774396"/>
              <a:gd name="connsiteY2" fmla="*/ 6807200 h 6888480"/>
              <a:gd name="connsiteX3" fmla="*/ 10160 w 7774396"/>
              <a:gd name="connsiteY3" fmla="*/ 6888480 h 6888480"/>
              <a:gd name="connsiteX4" fmla="*/ 0 w 7774396"/>
              <a:gd name="connsiteY4" fmla="*/ 0 h 6888480"/>
              <a:gd name="connsiteX0" fmla="*/ 0 w 7794716"/>
              <a:gd name="connsiteY0" fmla="*/ 0 h 6898640"/>
              <a:gd name="connsiteX1" fmla="*/ 4025356 w 7794716"/>
              <a:gd name="connsiteY1" fmla="*/ 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  <a:gd name="connsiteX0" fmla="*/ 0 w 7794716"/>
              <a:gd name="connsiteY0" fmla="*/ 0 h 6898640"/>
              <a:gd name="connsiteX1" fmla="*/ 4929596 w 7794716"/>
              <a:gd name="connsiteY1" fmla="*/ 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  <a:gd name="connsiteX0" fmla="*/ 0 w 7794716"/>
              <a:gd name="connsiteY0" fmla="*/ 0 h 6898640"/>
              <a:gd name="connsiteX1" fmla="*/ 5640796 w 7794716"/>
              <a:gd name="connsiteY1" fmla="*/ 30480 h 6898640"/>
              <a:gd name="connsiteX2" fmla="*/ 7794716 w 7794716"/>
              <a:gd name="connsiteY2" fmla="*/ 6898640 h 6898640"/>
              <a:gd name="connsiteX3" fmla="*/ 10160 w 7794716"/>
              <a:gd name="connsiteY3" fmla="*/ 6888480 h 6898640"/>
              <a:gd name="connsiteX4" fmla="*/ 0 w 7794716"/>
              <a:gd name="connsiteY4" fmla="*/ 0 h 689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4716" h="6898640">
                <a:moveTo>
                  <a:pt x="0" y="0"/>
                </a:moveTo>
                <a:lnTo>
                  <a:pt x="5640796" y="30480"/>
                </a:lnTo>
                <a:lnTo>
                  <a:pt x="7794716" y="6898640"/>
                </a:lnTo>
                <a:lnTo>
                  <a:pt x="10160" y="6888480"/>
                </a:lnTo>
                <a:cubicBezTo>
                  <a:pt x="6773" y="4592320"/>
                  <a:pt x="3387" y="2296160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5"/>
          </p:nvPr>
        </p:nvSpPr>
        <p:spPr>
          <a:xfrm>
            <a:off x="7569200" y="1778000"/>
            <a:ext cx="4175760" cy="4429759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7569200" y="485726"/>
            <a:ext cx="4175760" cy="1170354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27039" y="1778000"/>
            <a:ext cx="5272722" cy="4429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232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922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C640F-D57E-4D25-9B5D-BD46E8789888}" type="datetime1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66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/>
          <p:nvPr userDrawn="1"/>
        </p:nvSpPr>
        <p:spPr>
          <a:xfrm rot="10800000" flipV="1">
            <a:off x="-816" y="-3766"/>
            <a:ext cx="17717315" cy="6870233"/>
          </a:xfrm>
          <a:custGeom>
            <a:avLst/>
            <a:gdLst>
              <a:gd name="connsiteX0" fmla="*/ 0 w 7090245"/>
              <a:gd name="connsiteY0" fmla="*/ 0 h 6633037"/>
              <a:gd name="connsiteX1" fmla="*/ 7090245 w 7090245"/>
              <a:gd name="connsiteY1" fmla="*/ 0 h 6633037"/>
              <a:gd name="connsiteX2" fmla="*/ 7090245 w 7090245"/>
              <a:gd name="connsiteY2" fmla="*/ 6633037 h 6633037"/>
              <a:gd name="connsiteX3" fmla="*/ 0 w 7090245"/>
              <a:gd name="connsiteY3" fmla="*/ 6633037 h 6633037"/>
              <a:gd name="connsiteX4" fmla="*/ 0 w 7090245"/>
              <a:gd name="connsiteY4" fmla="*/ 0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3906255 w 10996500"/>
              <a:gd name="connsiteY3" fmla="*/ 6633037 h 6633037"/>
              <a:gd name="connsiteX4" fmla="*/ 0 w 10996500"/>
              <a:gd name="connsiteY4" fmla="*/ 12038 h 6633037"/>
              <a:gd name="connsiteX0" fmla="*/ 0 w 10996500"/>
              <a:gd name="connsiteY0" fmla="*/ 12038 h 6633037"/>
              <a:gd name="connsiteX1" fmla="*/ 10996500 w 10996500"/>
              <a:gd name="connsiteY1" fmla="*/ 0 h 6633037"/>
              <a:gd name="connsiteX2" fmla="*/ 10996500 w 10996500"/>
              <a:gd name="connsiteY2" fmla="*/ 6633037 h 6633037"/>
              <a:gd name="connsiteX3" fmla="*/ 6319827 w 10996500"/>
              <a:gd name="connsiteY3" fmla="*/ 6633037 h 6633037"/>
              <a:gd name="connsiteX4" fmla="*/ 0 w 10996500"/>
              <a:gd name="connsiteY4" fmla="*/ 12038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08538"/>
              <a:gd name="connsiteY0" fmla="*/ 6216 h 6633037"/>
              <a:gd name="connsiteX1" fmla="*/ 26333 w 11008538"/>
              <a:gd name="connsiteY1" fmla="*/ 0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251758 w 11008538"/>
              <a:gd name="connsiteY1" fmla="*/ 3071 h 6633037"/>
              <a:gd name="connsiteX2" fmla="*/ 11008538 w 11008538"/>
              <a:gd name="connsiteY2" fmla="*/ 0 h 6633037"/>
              <a:gd name="connsiteX3" fmla="*/ 11008538 w 11008538"/>
              <a:gd name="connsiteY3" fmla="*/ 6633037 h 6633037"/>
              <a:gd name="connsiteX4" fmla="*/ 6331865 w 11008538"/>
              <a:gd name="connsiteY4" fmla="*/ 6633037 h 6633037"/>
              <a:gd name="connsiteX5" fmla="*/ 0 w 11008538"/>
              <a:gd name="connsiteY5" fmla="*/ 6216 h 6633037"/>
              <a:gd name="connsiteX0" fmla="*/ 0 w 11008538"/>
              <a:gd name="connsiteY0" fmla="*/ 6216 h 6633037"/>
              <a:gd name="connsiteX1" fmla="*/ 11008538 w 11008538"/>
              <a:gd name="connsiteY1" fmla="*/ 0 h 6633037"/>
              <a:gd name="connsiteX2" fmla="*/ 11008538 w 11008538"/>
              <a:gd name="connsiteY2" fmla="*/ 6633037 h 6633037"/>
              <a:gd name="connsiteX3" fmla="*/ 6331865 w 11008538"/>
              <a:gd name="connsiteY3" fmla="*/ 6633037 h 6633037"/>
              <a:gd name="connsiteX4" fmla="*/ 0 w 11008538"/>
              <a:gd name="connsiteY4" fmla="*/ 6216 h 6633037"/>
              <a:gd name="connsiteX0" fmla="*/ 0 w 11030763"/>
              <a:gd name="connsiteY0" fmla="*/ 0 h 6636033"/>
              <a:gd name="connsiteX1" fmla="*/ 11030763 w 11030763"/>
              <a:gd name="connsiteY1" fmla="*/ 2996 h 6636033"/>
              <a:gd name="connsiteX2" fmla="*/ 11030763 w 11030763"/>
              <a:gd name="connsiteY2" fmla="*/ 6636033 h 6636033"/>
              <a:gd name="connsiteX3" fmla="*/ 6354090 w 11030763"/>
              <a:gd name="connsiteY3" fmla="*/ 6636033 h 6636033"/>
              <a:gd name="connsiteX4" fmla="*/ 0 w 11030763"/>
              <a:gd name="connsiteY4" fmla="*/ 0 h 6636033"/>
              <a:gd name="connsiteX0" fmla="*/ 0 w 11030763"/>
              <a:gd name="connsiteY0" fmla="*/ 0 h 6652412"/>
              <a:gd name="connsiteX1" fmla="*/ 11030763 w 11030763"/>
              <a:gd name="connsiteY1" fmla="*/ 2996 h 6652412"/>
              <a:gd name="connsiteX2" fmla="*/ 11030763 w 11030763"/>
              <a:gd name="connsiteY2" fmla="*/ 6636033 h 6652412"/>
              <a:gd name="connsiteX3" fmla="*/ 3212636 w 11030763"/>
              <a:gd name="connsiteY3" fmla="*/ 6652412 h 6652412"/>
              <a:gd name="connsiteX4" fmla="*/ 0 w 11030763"/>
              <a:gd name="connsiteY4" fmla="*/ 0 h 6652412"/>
              <a:gd name="connsiteX0" fmla="*/ 0 w 11046873"/>
              <a:gd name="connsiteY0" fmla="*/ 0 h 6652412"/>
              <a:gd name="connsiteX1" fmla="*/ 11030763 w 11046873"/>
              <a:gd name="connsiteY1" fmla="*/ 2996 h 6652412"/>
              <a:gd name="connsiteX2" fmla="*/ 11046873 w 11046873"/>
              <a:gd name="connsiteY2" fmla="*/ 6652412 h 6652412"/>
              <a:gd name="connsiteX3" fmla="*/ 3212636 w 11046873"/>
              <a:gd name="connsiteY3" fmla="*/ 6652412 h 6652412"/>
              <a:gd name="connsiteX4" fmla="*/ 0 w 11046873"/>
              <a:gd name="connsiteY4" fmla="*/ 0 h 6652412"/>
              <a:gd name="connsiteX0" fmla="*/ 0 w 11046873"/>
              <a:gd name="connsiteY0" fmla="*/ 0 h 6652412"/>
              <a:gd name="connsiteX1" fmla="*/ 11038819 w 11046873"/>
              <a:gd name="connsiteY1" fmla="*/ 11209 h 6652412"/>
              <a:gd name="connsiteX2" fmla="*/ 11046873 w 11046873"/>
              <a:gd name="connsiteY2" fmla="*/ 6652412 h 6652412"/>
              <a:gd name="connsiteX3" fmla="*/ 3212636 w 11046873"/>
              <a:gd name="connsiteY3" fmla="*/ 6652412 h 6652412"/>
              <a:gd name="connsiteX4" fmla="*/ 0 w 11046873"/>
              <a:gd name="connsiteY4" fmla="*/ 0 h 6652412"/>
              <a:gd name="connsiteX0" fmla="*/ 0 w 11046873"/>
              <a:gd name="connsiteY0" fmla="*/ 5217 h 6657629"/>
              <a:gd name="connsiteX1" fmla="*/ 11038819 w 11046873"/>
              <a:gd name="connsiteY1" fmla="*/ 0 h 6657629"/>
              <a:gd name="connsiteX2" fmla="*/ 11046873 w 11046873"/>
              <a:gd name="connsiteY2" fmla="*/ 6657629 h 6657629"/>
              <a:gd name="connsiteX3" fmla="*/ 3212636 w 11046873"/>
              <a:gd name="connsiteY3" fmla="*/ 6657629 h 6657629"/>
              <a:gd name="connsiteX4" fmla="*/ 0 w 11046873"/>
              <a:gd name="connsiteY4" fmla="*/ 5217 h 6657629"/>
              <a:gd name="connsiteX0" fmla="*/ 0 w 11047648"/>
              <a:gd name="connsiteY0" fmla="*/ 0 h 6652412"/>
              <a:gd name="connsiteX1" fmla="*/ 11046873 w 11047648"/>
              <a:gd name="connsiteY1" fmla="*/ 2995 h 6652412"/>
              <a:gd name="connsiteX2" fmla="*/ 11046873 w 11047648"/>
              <a:gd name="connsiteY2" fmla="*/ 6652412 h 6652412"/>
              <a:gd name="connsiteX3" fmla="*/ 3212636 w 11047648"/>
              <a:gd name="connsiteY3" fmla="*/ 6652412 h 6652412"/>
              <a:gd name="connsiteX4" fmla="*/ 0 w 11047648"/>
              <a:gd name="connsiteY4" fmla="*/ 0 h 66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7648" h="6652412">
                <a:moveTo>
                  <a:pt x="0" y="0"/>
                </a:moveTo>
                <a:lnTo>
                  <a:pt x="11046873" y="2995"/>
                </a:lnTo>
                <a:cubicBezTo>
                  <a:pt x="11049558" y="2216729"/>
                  <a:pt x="11044188" y="4438678"/>
                  <a:pt x="11046873" y="6652412"/>
                </a:cubicBezTo>
                <a:lnTo>
                  <a:pt x="3212636" y="66524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3388" y="1468658"/>
            <a:ext cx="11315472" cy="47731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2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Photos,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85840" y="2233246"/>
            <a:ext cx="5663248" cy="3948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5635625" cy="333028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-1" y="3393323"/>
            <a:ext cx="5635625" cy="346467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139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Photos, Cont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85840" y="2233246"/>
            <a:ext cx="5663248" cy="3948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5635625" cy="333028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-1" y="3393323"/>
            <a:ext cx="5635625" cy="346467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6100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Photos,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85840" y="2233246"/>
            <a:ext cx="5663248" cy="3948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5635625" cy="333028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-1" y="3393323"/>
            <a:ext cx="5635625" cy="346467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501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Photos,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85840" y="2233246"/>
            <a:ext cx="5663248" cy="3948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5635625" cy="333028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-1" y="3393323"/>
            <a:ext cx="5635625" cy="346467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00390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rownWhite.png"/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757" y="141271"/>
            <a:ext cx="434787" cy="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8" r:id="rId3"/>
    <p:sldLayoutId id="2147483650" r:id="rId4"/>
    <p:sldLayoutId id="2147483701" r:id="rId5"/>
    <p:sldLayoutId id="2147483671" r:id="rId6"/>
    <p:sldLayoutId id="2147483697" r:id="rId7"/>
    <p:sldLayoutId id="2147483698" r:id="rId8"/>
    <p:sldLayoutId id="2147483699" r:id="rId9"/>
    <p:sldLayoutId id="2147483700" r:id="rId10"/>
    <p:sldLayoutId id="2147483702" r:id="rId11"/>
    <p:sldLayoutId id="2147483691" r:id="rId12"/>
    <p:sldLayoutId id="2147483692" r:id="rId13"/>
    <p:sldLayoutId id="2147483693" r:id="rId14"/>
    <p:sldLayoutId id="2147483666" r:id="rId15"/>
    <p:sldLayoutId id="2147483694" r:id="rId16"/>
    <p:sldLayoutId id="2147483695" r:id="rId17"/>
    <p:sldLayoutId id="2147483659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69" r:id="rId24"/>
    <p:sldLayoutId id="2147483685" r:id="rId25"/>
    <p:sldLayoutId id="2147483681" r:id="rId26"/>
    <p:sldLayoutId id="2147483682" r:id="rId27"/>
    <p:sldLayoutId id="2147483683" r:id="rId28"/>
    <p:sldLayoutId id="2147483684" r:id="rId29"/>
    <p:sldLayoutId id="2147483670" r:id="rId30"/>
    <p:sldLayoutId id="2147483703" r:id="rId31"/>
    <p:sldLayoutId id="2147483677" r:id="rId32"/>
    <p:sldLayoutId id="2147483678" r:id="rId33"/>
    <p:sldLayoutId id="2147483679" r:id="rId34"/>
    <p:sldLayoutId id="2147483680" r:id="rId35"/>
    <p:sldLayoutId id="2147483658" r:id="rId36"/>
    <p:sldLayoutId id="2147483673" r:id="rId37"/>
    <p:sldLayoutId id="2147483674" r:id="rId38"/>
    <p:sldLayoutId id="2147483676" r:id="rId39"/>
    <p:sldLayoutId id="2147483675" r:id="rId40"/>
    <p:sldLayoutId id="2147483654" r:id="rId41"/>
    <p:sldLayoutId id="2147483706" r:id="rId4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bg1">
              <a:lumMod val="50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bg1">
              <a:lumMod val="50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600" kern="1200">
          <a:solidFill>
            <a:schemeClr val="bg1">
              <a:lumMod val="50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400" kern="1200">
          <a:solidFill>
            <a:schemeClr val="bg1">
              <a:lumMod val="50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400" kern="1200">
          <a:solidFill>
            <a:schemeClr val="bg1">
              <a:lumMod val="50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www.theguardian.com/science/2003/jul/03/research.scien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science/2003/jul/03/research.scien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3.tiff"/><Relationship Id="rId5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4.tiff"/><Relationship Id="rId5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5.jpg"/><Relationship Id="rId5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0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Microeconomics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1380" y="4144227"/>
            <a:ext cx="6116133" cy="15934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Tim Komarek</a:t>
            </a:r>
          </a:p>
          <a:p>
            <a:pPr marL="0" indent="0">
              <a:buNone/>
            </a:pPr>
            <a:r>
              <a:rPr lang="en-US" dirty="0"/>
              <a:t>Department of Economics</a:t>
            </a:r>
          </a:p>
          <a:p>
            <a:pPr marL="0" indent="0">
              <a:buNone/>
            </a:pPr>
            <a:r>
              <a:rPr lang="en-US" dirty="0"/>
              <a:t>Dragas Center for Economic Analysis and Policy</a:t>
            </a:r>
          </a:p>
          <a:p>
            <a:pPr marL="0" indent="0">
              <a:buNone/>
            </a:pPr>
            <a:r>
              <a:rPr lang="en-US" dirty="0"/>
              <a:t>Strome College of Business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Optimizing with Constraints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62DE1E-9BA9-1A46-B8AE-F02AEDBDF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578" y="1336432"/>
            <a:ext cx="7224107" cy="4789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 </a:t>
            </a:r>
            <a:r>
              <a:rPr lang="en-US" b="1" dirty="0">
                <a:solidFill>
                  <a:schemeClr val="tx1"/>
                </a:solidFill>
              </a:rPr>
              <a:t>consumer's constrained optimization problem</a:t>
            </a:r>
            <a:r>
              <a:rPr lang="en-US" dirty="0">
                <a:solidFill>
                  <a:schemeClr val="tx1"/>
                </a:solidFill>
              </a:rPr>
              <a:t> is: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Choose: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7030A0"/>
                </a:solidFill>
              </a:rPr>
              <a:t>choice set / options </a:t>
            </a:r>
            <a:r>
              <a:rPr lang="en-US" b="1" dirty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 order to maximize: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00B050"/>
                </a:solidFill>
              </a:rPr>
              <a:t>goal</a:t>
            </a:r>
            <a:r>
              <a:rPr lang="en-US" b="1" dirty="0">
                <a:solidFill>
                  <a:schemeClr val="tx1"/>
                </a:solidFill>
              </a:rPr>
              <a:t> &gt;</a:t>
            </a: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Subject to: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FF0000"/>
                </a:solidFill>
              </a:rPr>
              <a:t>constraint</a:t>
            </a:r>
            <a:r>
              <a:rPr lang="en-US" b="1" dirty="0">
                <a:solidFill>
                  <a:schemeClr val="tx1"/>
                </a:solidFill>
              </a:rPr>
              <a:t> &gt;</a:t>
            </a:r>
            <a:endParaRPr lang="en-US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00881-49CB-EA4B-989F-FE17F174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588" y="1567828"/>
            <a:ext cx="1960866" cy="1482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35946-35A5-0F45-AFEA-E5ADDE085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891" y="1207840"/>
            <a:ext cx="2224356" cy="1482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964F33-DF5E-E945-9728-E87408D4F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684" y="530683"/>
            <a:ext cx="1487554" cy="1482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15C26B-17DA-D648-9A26-B9D8D3930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931" y="4844413"/>
            <a:ext cx="3075700" cy="1730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A616A-1950-C940-A3AB-F21B4C70D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084" y="3050733"/>
            <a:ext cx="2639937" cy="17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6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4D6F-E736-4D05-813E-E8B09906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Incentives</a:t>
            </a:r>
          </a:p>
        </p:txBody>
      </p:sp>
    </p:spTree>
    <p:extLst>
      <p:ext uri="{BB962C8B-B14F-4D97-AF65-F5344CB8AC3E}">
        <p14:creationId xmlns:p14="http://schemas.microsoft.com/office/powerpoint/2010/main" val="318416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Incentives Example: Rat Bounty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7E0189D-3397-C34B-A300-8E113EFDEC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Some governments pay bounties to reduce pest populations such as rats.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Example</a:t>
            </a:r>
            <a:r>
              <a:rPr lang="en-US" dirty="0">
                <a:solidFill>
                  <a:schemeClr val="tx1"/>
                </a:solidFill>
              </a:rPr>
              <a:t>: Suppose the government were to pay $250 for every rat tail turned in.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7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Incentives Example: Rat Bounty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7E0189D-3397-C34B-A300-8E113EFDEC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Some governments pay bounties to reduce pest populations such as rats.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Example</a:t>
            </a:r>
            <a:r>
              <a:rPr lang="en-US" dirty="0">
                <a:solidFill>
                  <a:schemeClr val="tx1"/>
                </a:solidFill>
              </a:rPr>
              <a:t>: Suppose the government were to pay $250 for every rat tail turned in.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 descr="A child sitting in front of a pile of chickens&#10;&#10;Description automatically generated with low confidence">
            <a:extLst>
              <a:ext uri="{FF2B5EF4-FFF2-40B4-BE49-F238E27FC236}">
                <a16:creationId xmlns:a16="http://schemas.microsoft.com/office/drawing/2014/main" id="{0F60A754-ED08-CB4A-8AE2-F37AD8168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92" y="1577340"/>
            <a:ext cx="5563924" cy="37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85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Incentives: Even Dolphins Understand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Content Placeholder 7" descr="A dolphin in the water&#10;&#10;Description automatically generated with medium confidence">
            <a:extLst>
              <a:ext uri="{FF2B5EF4-FFF2-40B4-BE49-F238E27FC236}">
                <a16:creationId xmlns:a16="http://schemas.microsoft.com/office/drawing/2014/main" id="{F3583A7B-CED8-E14F-89BB-C2085BD2F1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24" y="1199908"/>
            <a:ext cx="8444610" cy="515644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BC0CB1-007E-494B-8C51-A32464D4C847}"/>
              </a:ext>
            </a:extLst>
          </p:cNvPr>
          <p:cNvSpPr txBox="1"/>
          <p:nvPr/>
        </p:nvSpPr>
        <p:spPr>
          <a:xfrm>
            <a:off x="676656" y="6254496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The Guardian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0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Incentives: Even Dolphins Understand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C0CB1-007E-494B-8C51-A32464D4C847}"/>
              </a:ext>
            </a:extLst>
          </p:cNvPr>
          <p:cNvSpPr txBox="1"/>
          <p:nvPr/>
        </p:nvSpPr>
        <p:spPr>
          <a:xfrm>
            <a:off x="676656" y="6254496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The Guardian</a:t>
            </a:r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D745423-9FE6-E444-9219-2CB5226EF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54" y="1100351"/>
            <a:ext cx="9637186" cy="471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6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Takeaways About Incentives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134" y="1223411"/>
            <a:ext cx="6225154" cy="513293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People respond to (changes in) incentives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People have goals they seek to attain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Removing one alternative ≠ people </a:t>
            </a:r>
            <a:r>
              <a:rPr lang="en-US" i="1" dirty="0">
                <a:solidFill>
                  <a:schemeClr val="tx1"/>
                </a:solidFill>
              </a:rPr>
              <a:t>stop</a:t>
            </a:r>
            <a:r>
              <a:rPr lang="en-US" dirty="0">
                <a:solidFill>
                  <a:schemeClr val="tx1"/>
                </a:solidFill>
              </a:rPr>
              <a:t> pursuing their goals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People will seek (less preferred) alternative methods to attain goals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Unintended consequences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green car parked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74235734-DFFA-3743-A69D-479A7F4DA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64" y="701855"/>
            <a:ext cx="4357102" cy="545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1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Takeaways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7E1F168-C30C-834F-A11C-65A85D571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49" y="1099266"/>
            <a:ext cx="6168607" cy="57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4D6F-E736-4D05-813E-E8B09906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Equilibrium</a:t>
            </a:r>
          </a:p>
        </p:txBody>
      </p:sp>
    </p:spTree>
    <p:extLst>
      <p:ext uri="{BB962C8B-B14F-4D97-AF65-F5344CB8AC3E}">
        <p14:creationId xmlns:p14="http://schemas.microsoft.com/office/powerpoint/2010/main" val="227523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Equilibrium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7C6D1-9FFF-F640-BB73-8D9425368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43" y="1336432"/>
            <a:ext cx="7151914" cy="475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7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Micro-economics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EE41E47-F1E0-1943-92C4-3A483A91A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61" y="1175280"/>
            <a:ext cx="8270546" cy="49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Comparative Statics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431584"/>
            <a:ext cx="10782301" cy="1436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Comparative statics</a:t>
            </a:r>
            <a:r>
              <a:rPr lang="en-US" dirty="0">
                <a:solidFill>
                  <a:schemeClr val="tx1"/>
                </a:solidFill>
              </a:rPr>
              <a:t>: examining changes in equilibria cased by an external change (in incentives, constraints, etc.)</a:t>
            </a:r>
          </a:p>
          <a:p>
            <a:pPr>
              <a:lnSpc>
                <a:spcPct val="150000"/>
              </a:lnSpc>
            </a:pPr>
            <a:endParaRPr lang="en-US" sz="25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E51FDE-409C-2648-B626-970C8425EECE}"/>
              </a:ext>
            </a:extLst>
          </p:cNvPr>
          <p:cNvSpPr/>
          <p:nvPr/>
        </p:nvSpPr>
        <p:spPr>
          <a:xfrm>
            <a:off x="609599" y="5377912"/>
            <a:ext cx="6566116" cy="748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F5E403-50F2-E646-9D9A-CF7EB1DC4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84" y="2867953"/>
            <a:ext cx="8089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15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 and Equilibrium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62DE1E-9BA9-1A46-B8AE-F02AEDBDF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579" y="1336432"/>
            <a:ext cx="6464690" cy="4789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people can </a:t>
            </a:r>
            <a:r>
              <a:rPr lang="en-US" b="1" dirty="0">
                <a:solidFill>
                  <a:schemeClr val="tx1"/>
                </a:solidFill>
              </a:rPr>
              <a:t>learn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change</a:t>
            </a:r>
            <a:r>
              <a:rPr lang="en-US" dirty="0">
                <a:solidFill>
                  <a:schemeClr val="tx1"/>
                </a:solidFill>
              </a:rPr>
              <a:t> their behavior, they will always </a:t>
            </a:r>
            <a:r>
              <a:rPr lang="en-US" b="1" dirty="0">
                <a:solidFill>
                  <a:schemeClr val="tx1"/>
                </a:solidFill>
              </a:rPr>
              <a:t>switch</a:t>
            </a:r>
            <a:r>
              <a:rPr lang="en-US" dirty="0">
                <a:solidFill>
                  <a:schemeClr val="tx1"/>
                </a:solidFill>
              </a:rPr>
              <a:t> to a higher-valued option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there are no alternatives that are better, people are at an </a:t>
            </a:r>
            <a:r>
              <a:rPr lang="en-US" b="1" dirty="0">
                <a:solidFill>
                  <a:schemeClr val="tx1"/>
                </a:solidFill>
              </a:rPr>
              <a:t>optimum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everyone is at an optimum, the system is in </a:t>
            </a:r>
            <a:r>
              <a:rPr lang="en-US" b="1" dirty="0">
                <a:solidFill>
                  <a:schemeClr val="tx1"/>
                </a:solidFill>
              </a:rPr>
              <a:t>equilibrium</a:t>
            </a:r>
            <a:endParaRPr lang="en-US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C31EA-75F5-CC48-AE70-55FCEF42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950" y="1051424"/>
            <a:ext cx="3580349" cy="2377576"/>
          </a:xfrm>
          <a:prstGeom prst="rect">
            <a:avLst/>
          </a:prstGeom>
        </p:spPr>
      </p:pic>
      <p:pic>
        <p:nvPicPr>
          <p:cNvPr id="9" name="Picture 8" descr="A picture containing indoor, seat&#10;&#10;Description automatically generated">
            <a:extLst>
              <a:ext uri="{FF2B5EF4-FFF2-40B4-BE49-F238E27FC236}">
                <a16:creationId xmlns:a16="http://schemas.microsoft.com/office/drawing/2014/main" id="{F0B75B06-15B8-854F-8C8D-6A29580EC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54" y="3731298"/>
            <a:ext cx="3585234" cy="23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14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4D6F-E736-4D05-813E-E8B09906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30614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98D856-8581-5244-B797-526C939B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117501"/>
            <a:ext cx="7679104" cy="53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08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698592-75BD-094E-B61F-85B917013B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599" y="1097281"/>
                <a:ext cx="7503626" cy="502888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Not always very rational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Limited “bandwidth”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Struggle with costs &amp; benefits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Emotions a part of decisions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Struggle with willpower and self control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5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sz="25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698592-75BD-094E-B61F-85B917013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599" y="1097281"/>
                <a:ext cx="7503626" cy="5028884"/>
              </a:xfrm>
              <a:blipFill>
                <a:blip r:embed="rId5"/>
                <a:stretch>
                  <a:fillRect l="-1354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F38726-A617-904A-8295-C10CEE65EE9D}"/>
              </a:ext>
            </a:extLst>
          </p:cNvPr>
          <p:cNvCxnSpPr>
            <a:cxnSpLocks/>
          </p:cNvCxnSpPr>
          <p:nvPr/>
        </p:nvCxnSpPr>
        <p:spPr>
          <a:xfrm>
            <a:off x="1010771" y="5139975"/>
            <a:ext cx="418875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E70A701-9B46-B041-8794-CD60284C44FE}"/>
              </a:ext>
            </a:extLst>
          </p:cNvPr>
          <p:cNvSpPr/>
          <p:nvPr/>
        </p:nvSpPr>
        <p:spPr>
          <a:xfrm>
            <a:off x="609599" y="1097281"/>
            <a:ext cx="6550618" cy="4752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325AAA-705F-9440-BDE9-DBD44AA08674}"/>
              </a:ext>
            </a:extLst>
          </p:cNvPr>
          <p:cNvSpPr txBox="1">
            <a:spLocks/>
          </p:cNvSpPr>
          <p:nvPr/>
        </p:nvSpPr>
        <p:spPr>
          <a:xfrm>
            <a:off x="230579" y="1336432"/>
            <a:ext cx="6464690" cy="478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Simplification of reality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Diagrams and equations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Omit some details to focus on what’s really important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57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698592-75BD-094E-B61F-85B917013B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599" y="1097281"/>
                <a:ext cx="7503626" cy="502888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Not always very rational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Limited “bandwidth”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Struggle with costs &amp; benefits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Emotions a part of decisions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Struggle with willpower and self control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5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sz="25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698592-75BD-094E-B61F-85B917013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599" y="1097281"/>
                <a:ext cx="7503626" cy="5028884"/>
              </a:xfrm>
              <a:blipFill>
                <a:blip r:embed="rId5"/>
                <a:stretch>
                  <a:fillRect l="-1354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F38726-A617-904A-8295-C10CEE65EE9D}"/>
              </a:ext>
            </a:extLst>
          </p:cNvPr>
          <p:cNvCxnSpPr>
            <a:cxnSpLocks/>
          </p:cNvCxnSpPr>
          <p:nvPr/>
        </p:nvCxnSpPr>
        <p:spPr>
          <a:xfrm>
            <a:off x="1010771" y="5139975"/>
            <a:ext cx="418875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E70A701-9B46-B041-8794-CD60284C44FE}"/>
              </a:ext>
            </a:extLst>
          </p:cNvPr>
          <p:cNvSpPr/>
          <p:nvPr/>
        </p:nvSpPr>
        <p:spPr>
          <a:xfrm>
            <a:off x="609599" y="1097281"/>
            <a:ext cx="6550618" cy="4752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325AAA-705F-9440-BDE9-DBD44AA08674}"/>
              </a:ext>
            </a:extLst>
          </p:cNvPr>
          <p:cNvSpPr txBox="1">
            <a:spLocks/>
          </p:cNvSpPr>
          <p:nvPr/>
        </p:nvSpPr>
        <p:spPr>
          <a:xfrm>
            <a:off x="230579" y="1336432"/>
            <a:ext cx="6464690" cy="478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Simplification of reality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Diagrams and equations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Omit some details to focus on what’s really important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Built on assumptions of how the world works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C652E-DCA1-BB49-9591-2123C1C48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305" y="1272057"/>
            <a:ext cx="4403332" cy="44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49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698592-75BD-094E-B61F-85B917013B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599" y="1097281"/>
                <a:ext cx="7503626" cy="502888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Not always very rational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Limited “bandwidth”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Struggle with costs &amp; benefits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Emotions a part of decisions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Struggle with willpower and self control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5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sz="25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698592-75BD-094E-B61F-85B917013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599" y="1097281"/>
                <a:ext cx="7503626" cy="5028884"/>
              </a:xfrm>
              <a:blipFill>
                <a:blip r:embed="rId5"/>
                <a:stretch>
                  <a:fillRect l="-1354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F38726-A617-904A-8295-C10CEE65EE9D}"/>
              </a:ext>
            </a:extLst>
          </p:cNvPr>
          <p:cNvCxnSpPr>
            <a:cxnSpLocks/>
          </p:cNvCxnSpPr>
          <p:nvPr/>
        </p:nvCxnSpPr>
        <p:spPr>
          <a:xfrm>
            <a:off x="1010771" y="5139975"/>
            <a:ext cx="418875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E70A701-9B46-B041-8794-CD60284C44FE}"/>
              </a:ext>
            </a:extLst>
          </p:cNvPr>
          <p:cNvSpPr/>
          <p:nvPr/>
        </p:nvSpPr>
        <p:spPr>
          <a:xfrm>
            <a:off x="609599" y="1097281"/>
            <a:ext cx="6550618" cy="4752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CB686-62B5-534B-A2F4-EA45A66D7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533" y="1317704"/>
            <a:ext cx="5549147" cy="442751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6F47A1-C774-0B4E-9743-D759D02C4C3F}"/>
              </a:ext>
            </a:extLst>
          </p:cNvPr>
          <p:cNvSpPr txBox="1">
            <a:spLocks/>
          </p:cNvSpPr>
          <p:nvPr/>
        </p:nvSpPr>
        <p:spPr>
          <a:xfrm>
            <a:off x="230579" y="1336432"/>
            <a:ext cx="6464690" cy="478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Simplification of reality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Diagrams and equations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Omit some details to focus on what’s really important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Built on assumptions of how the world works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265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698592-75BD-094E-B61F-85B917013B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599" y="1097281"/>
                <a:ext cx="7503626" cy="502888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Not always very rational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Limited “bandwidth”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Struggle with costs &amp; benefits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Emotions a part of decisions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tx1"/>
                    </a:solidFill>
                  </a:rPr>
                  <a:t>Struggle with willpower and self control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5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5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sz="25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698592-75BD-094E-B61F-85B917013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599" y="1097281"/>
                <a:ext cx="7503626" cy="5028884"/>
              </a:xfrm>
              <a:blipFill>
                <a:blip r:embed="rId5"/>
                <a:stretch>
                  <a:fillRect l="-1354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F38726-A617-904A-8295-C10CEE65EE9D}"/>
              </a:ext>
            </a:extLst>
          </p:cNvPr>
          <p:cNvCxnSpPr>
            <a:cxnSpLocks/>
          </p:cNvCxnSpPr>
          <p:nvPr/>
        </p:nvCxnSpPr>
        <p:spPr>
          <a:xfrm>
            <a:off x="1010771" y="5139975"/>
            <a:ext cx="418875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E70A701-9B46-B041-8794-CD60284C44FE}"/>
              </a:ext>
            </a:extLst>
          </p:cNvPr>
          <p:cNvSpPr/>
          <p:nvPr/>
        </p:nvSpPr>
        <p:spPr>
          <a:xfrm>
            <a:off x="609599" y="1097281"/>
            <a:ext cx="6550618" cy="4752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325AAA-705F-9440-BDE9-DBD44AA08674}"/>
              </a:ext>
            </a:extLst>
          </p:cNvPr>
          <p:cNvSpPr txBox="1">
            <a:spLocks/>
          </p:cNvSpPr>
          <p:nvPr/>
        </p:nvSpPr>
        <p:spPr>
          <a:xfrm>
            <a:off x="230579" y="1336432"/>
            <a:ext cx="6464690" cy="478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Economists often “speak” in models that explain and predict human behavior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pure language of models is mathematics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things that are universally true, deducible from axioms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clear about assumptions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often equations and graphs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3C3498F9-CC6E-5148-AC33-4332293AE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17" y="1535897"/>
            <a:ext cx="4929122" cy="27726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1612A0-FBC7-5A4C-B77F-A77F38AE46F2}"/>
              </a:ext>
            </a:extLst>
          </p:cNvPr>
          <p:cNvSpPr/>
          <p:nvPr/>
        </p:nvSpPr>
        <p:spPr>
          <a:xfrm>
            <a:off x="6461902" y="4525348"/>
            <a:ext cx="561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Fira Sans Condensed"/>
              </a:rPr>
              <a:t>“All models lie. The art is telling useful lies.” - George Box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4932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7A07E8-E97B-3345-ADA6-3811CC2FAE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Optimization</a:t>
            </a:r>
          </a:p>
          <a:p>
            <a:r>
              <a:rPr lang="en-US" dirty="0">
                <a:solidFill>
                  <a:schemeClr val="tx1"/>
                </a:solidFill>
              </a:rPr>
              <a:t>Agents have </a:t>
            </a:r>
            <a:r>
              <a:rPr lang="en-US" b="1" dirty="0">
                <a:solidFill>
                  <a:schemeClr val="tx1"/>
                </a:solidFill>
              </a:rPr>
              <a:t>objects</a:t>
            </a:r>
            <a:r>
              <a:rPr lang="en-US" dirty="0">
                <a:solidFill>
                  <a:schemeClr val="tx1"/>
                </a:solidFill>
              </a:rPr>
              <a:t> they value</a:t>
            </a:r>
          </a:p>
          <a:p>
            <a:r>
              <a:rPr lang="en-US" dirty="0">
                <a:solidFill>
                  <a:schemeClr val="tx1"/>
                </a:solidFill>
              </a:rPr>
              <a:t>Agents face </a:t>
            </a:r>
            <a:r>
              <a:rPr lang="en-US" b="1" dirty="0">
                <a:solidFill>
                  <a:schemeClr val="tx1"/>
                </a:solidFill>
              </a:rPr>
              <a:t>constraints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Make </a:t>
            </a:r>
            <a:r>
              <a:rPr lang="en-US" b="1" dirty="0">
                <a:solidFill>
                  <a:schemeClr val="tx1"/>
                </a:solidFill>
              </a:rPr>
              <a:t>tradeoffs</a:t>
            </a:r>
            <a:r>
              <a:rPr lang="en-US" dirty="0">
                <a:solidFill>
                  <a:schemeClr val="tx1"/>
                </a:solidFill>
              </a:rPr>
              <a:t> to maximize objectives within constraints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6C2A424-3352-7A46-BA6B-44364332C5C8}"/>
              </a:ext>
            </a:extLst>
          </p:cNvPr>
          <p:cNvSpPr txBox="1">
            <a:spLocks/>
          </p:cNvSpPr>
          <p:nvPr/>
        </p:nvSpPr>
        <p:spPr>
          <a:xfrm>
            <a:off x="6468837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Equilibrium</a:t>
            </a:r>
          </a:p>
          <a:p>
            <a:r>
              <a:rPr lang="en-US" dirty="0">
                <a:solidFill>
                  <a:schemeClr val="tx1"/>
                </a:solidFill>
              </a:rPr>
              <a:t>Agents </a:t>
            </a:r>
            <a:r>
              <a:rPr lang="en-US" b="1" dirty="0">
                <a:solidFill>
                  <a:schemeClr val="tx1"/>
                </a:solidFill>
              </a:rPr>
              <a:t>compete</a:t>
            </a:r>
            <a:r>
              <a:rPr lang="en-US" dirty="0">
                <a:solidFill>
                  <a:schemeClr val="tx1"/>
                </a:solidFill>
              </a:rPr>
              <a:t> with others over </a:t>
            </a:r>
            <a:r>
              <a:rPr lang="en-US" b="1" dirty="0">
                <a:solidFill>
                  <a:schemeClr val="tx1"/>
                </a:solidFill>
              </a:rPr>
              <a:t>scarce</a:t>
            </a:r>
            <a:r>
              <a:rPr lang="en-US" dirty="0">
                <a:solidFill>
                  <a:schemeClr val="tx1"/>
                </a:solidFill>
              </a:rPr>
              <a:t> resources</a:t>
            </a:r>
          </a:p>
          <a:p>
            <a:r>
              <a:rPr lang="en-US" dirty="0">
                <a:solidFill>
                  <a:schemeClr val="tx1"/>
                </a:solidFill>
              </a:rPr>
              <a:t>Agents </a:t>
            </a:r>
            <a:r>
              <a:rPr lang="en-US" b="1" dirty="0">
                <a:solidFill>
                  <a:schemeClr val="tx1"/>
                </a:solidFill>
              </a:rPr>
              <a:t>adjust</a:t>
            </a:r>
            <a:r>
              <a:rPr lang="en-US" dirty="0">
                <a:solidFill>
                  <a:schemeClr val="tx1"/>
                </a:solidFill>
              </a:rPr>
              <a:t> behaviors based on prices</a:t>
            </a:r>
          </a:p>
          <a:p>
            <a:r>
              <a:rPr lang="en-US" b="1" dirty="0">
                <a:solidFill>
                  <a:schemeClr val="tx1"/>
                </a:solidFill>
              </a:rPr>
              <a:t>Stable outcomes</a:t>
            </a:r>
            <a:r>
              <a:rPr lang="en-US" dirty="0">
                <a:solidFill>
                  <a:schemeClr val="tx1"/>
                </a:solidFill>
              </a:rPr>
              <a:t> when adjustments stop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94A76B-0112-BF44-A60A-75D9AC2EA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203" y="4681173"/>
            <a:ext cx="1384300" cy="1460500"/>
          </a:xfrm>
          <a:prstGeom prst="rect">
            <a:avLst/>
          </a:prstGeom>
        </p:spPr>
      </p:pic>
      <p:pic>
        <p:nvPicPr>
          <p:cNvPr id="13" name="Picture 12" descr="A picture containing indoor, seat&#10;&#10;Description automatically generated">
            <a:extLst>
              <a:ext uri="{FF2B5EF4-FFF2-40B4-BE49-F238E27FC236}">
                <a16:creationId xmlns:a16="http://schemas.microsoft.com/office/drawing/2014/main" id="{F198CF5C-6B07-7B49-BD49-ED49509D4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54" y="4789733"/>
            <a:ext cx="2413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97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29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B698592-75BD-094E-B61F-85B917013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448" y="1078857"/>
            <a:ext cx="8058151" cy="50288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Caution</a:t>
            </a:r>
            <a:r>
              <a:rPr lang="en-US" dirty="0">
                <a:solidFill>
                  <a:schemeClr val="tx1"/>
                </a:solidFill>
              </a:rPr>
              <a:t>: Don't conflate models with reality!</a:t>
            </a:r>
            <a:endParaRPr lang="en-US" sz="25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Models help us </a:t>
            </a:r>
            <a:r>
              <a:rPr lang="en-US" i="1" dirty="0">
                <a:solidFill>
                  <a:schemeClr val="tx1"/>
                </a:solidFill>
              </a:rPr>
              <a:t>understand</a:t>
            </a:r>
            <a:r>
              <a:rPr lang="en-US" dirty="0">
                <a:solidFill>
                  <a:schemeClr val="tx1"/>
                </a:solidFill>
              </a:rPr>
              <a:t> reality.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 good economist is always aware of: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i="1" dirty="0" err="1">
                <a:solidFill>
                  <a:schemeClr val="tx1"/>
                </a:solidFill>
              </a:rPr>
              <a:t>ceterus</a:t>
            </a:r>
            <a:r>
              <a:rPr lang="en-US" i="1" dirty="0">
                <a:solidFill>
                  <a:schemeClr val="tx1"/>
                </a:solidFill>
              </a:rPr>
              <a:t> paribus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“...and then what?”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“...compared to what?”</a:t>
            </a:r>
          </a:p>
          <a:p>
            <a:pPr>
              <a:lnSpc>
                <a:spcPct val="150000"/>
              </a:lnSpc>
            </a:pPr>
            <a:endParaRPr lang="en-US" sz="25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798E8-9CA3-3840-A7F5-BEB78CCF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52" y="1962150"/>
            <a:ext cx="444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9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Micro- vs. Macro-economics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1BCFE88A-46A6-2046-B570-5CDC70947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78" y="1600201"/>
            <a:ext cx="5496744" cy="33268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62DE1E-9BA9-1A46-B8AE-F02AEDBDF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578" y="1336432"/>
            <a:ext cx="6584481" cy="478973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What is “an economy?”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Where do aggregates (“GDP”, “unemployment”, &amp; “inflation”) come from?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Micro</a:t>
            </a:r>
            <a:r>
              <a:rPr lang="en-US" sz="2400" dirty="0">
                <a:solidFill>
                  <a:schemeClr val="tx1"/>
                </a:solidFill>
              </a:rPr>
              <a:t>:[modelling] </a:t>
            </a:r>
            <a:r>
              <a:rPr lang="en-US" sz="2400" b="1" dirty="0">
                <a:solidFill>
                  <a:schemeClr val="tx1"/>
                </a:solidFill>
              </a:rPr>
              <a:t>Choices</a:t>
            </a:r>
            <a:r>
              <a:rPr lang="en-US" sz="2400" dirty="0">
                <a:solidFill>
                  <a:schemeClr val="tx1"/>
                </a:solidFill>
              </a:rPr>
              <a:t> and                </a:t>
            </a:r>
            <a:r>
              <a:rPr lang="en-US" sz="2400" b="1" dirty="0">
                <a:solidFill>
                  <a:schemeClr val="tx1"/>
                </a:solidFill>
              </a:rPr>
              <a:t>consequences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Macro</a:t>
            </a:r>
            <a:r>
              <a:rPr lang="en-US" sz="2400" dirty="0">
                <a:solidFill>
                  <a:schemeClr val="tx1"/>
                </a:solidFill>
              </a:rPr>
              <a:t>: [modelling] </a:t>
            </a:r>
            <a:r>
              <a:rPr lang="en-US" sz="2400" b="1" dirty="0">
                <a:solidFill>
                  <a:schemeClr val="tx1"/>
                </a:solidFill>
              </a:rPr>
              <a:t>Systemic interaction</a:t>
            </a:r>
            <a:r>
              <a:rPr lang="en-US" sz="2400" dirty="0">
                <a:solidFill>
                  <a:schemeClr val="tx1"/>
                </a:solidFill>
              </a:rPr>
              <a:t> </a:t>
            </a:r>
            <a:r>
              <a:rPr lang="en-US" sz="2400">
                <a:solidFill>
                  <a:schemeClr val="tx1"/>
                </a:solidFill>
              </a:rPr>
              <a:t>of choosers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24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Economics Uses, but Is Not Limited to,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67808-16CD-6D47-B10B-7665B562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59" y="1228280"/>
            <a:ext cx="8549160" cy="49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9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think about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34406B4-F7CE-7B4D-86C7-98CEAFF85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347" y="1381353"/>
            <a:ext cx="5953173" cy="5111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Pricing decision</a:t>
            </a:r>
          </a:p>
          <a:p>
            <a:r>
              <a:rPr lang="en-US" dirty="0">
                <a:solidFill>
                  <a:schemeClr val="tx1"/>
                </a:solidFill>
              </a:rPr>
              <a:t>Based on work by John List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Mechanic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Handicap accessible van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Service on ding in the bumper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What price does the mechanic charge?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00265-4D65-7941-BDCF-8B88DD187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794" y="4175352"/>
            <a:ext cx="3263900" cy="2039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826B18-1A9E-BF4D-A78C-871ED12EC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54" y="1539648"/>
            <a:ext cx="1981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1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think about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34406B4-F7CE-7B4D-86C7-98CEAFF85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347" y="1381353"/>
            <a:ext cx="11058573" cy="5111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Question: Why do people receive different treatment in markets? </a:t>
            </a: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Discrimination because of disgust or animosity (Becker 1957)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Altruism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Third-degree price discrimination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Make $$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Maybe handicap drivers search less? </a:t>
            </a:r>
          </a:p>
          <a:p>
            <a:pPr lvl="1"/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769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34406B4-F7CE-7B4D-86C7-98CEAFF85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347" y="1381353"/>
            <a:ext cx="10753773" cy="5111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Natural field experiment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Leveraging the power of randomization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Took a list of mechanics in Chicago and randomly chose where to get a quote "Flipped a coin" on the driver that goes (handicap or non-handicap)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The treatment status is </a:t>
            </a:r>
            <a:r>
              <a:rPr lang="en-US" b="1" dirty="0">
                <a:solidFill>
                  <a:srgbClr val="002060"/>
                </a:solidFill>
              </a:rPr>
              <a:t>independent </a:t>
            </a:r>
            <a:r>
              <a:rPr lang="en-US" dirty="0">
                <a:solidFill>
                  <a:srgbClr val="002060"/>
                </a:solidFill>
              </a:rPr>
              <a:t>of: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The potential outcomes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Participant characteristics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7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Empirical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E50CA3B-DE29-E04A-9609-204ACE4D7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8" y="1336432"/>
            <a:ext cx="5115564" cy="4513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ADFB925-B281-FF44-9DC0-2FBC10691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60" y="1336432"/>
            <a:ext cx="5115564" cy="4513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F931C1-6F13-ED42-B9AB-DE377F1124B9}"/>
              </a:ext>
            </a:extLst>
          </p:cNvPr>
          <p:cNvSpPr/>
          <p:nvPr/>
        </p:nvSpPr>
        <p:spPr>
          <a:xfrm>
            <a:off x="8458200" y="2225039"/>
            <a:ext cx="1447800" cy="3564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90D205-4689-444A-91D4-FDA6D15D85CA}"/>
              </a:ext>
            </a:extLst>
          </p:cNvPr>
          <p:cNvSpPr/>
          <p:nvPr/>
        </p:nvSpPr>
        <p:spPr>
          <a:xfrm>
            <a:off x="6159304" y="971307"/>
            <a:ext cx="5291018" cy="50637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61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Empirical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E50CA3B-DE29-E04A-9609-204ACE4D7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8" y="1336432"/>
            <a:ext cx="5115564" cy="4513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ADFB925-B281-FF44-9DC0-2FBC10691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60" y="1336432"/>
            <a:ext cx="5115564" cy="4513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F931C1-6F13-ED42-B9AB-DE377F1124B9}"/>
              </a:ext>
            </a:extLst>
          </p:cNvPr>
          <p:cNvSpPr/>
          <p:nvPr/>
        </p:nvSpPr>
        <p:spPr>
          <a:xfrm>
            <a:off x="8458200" y="2225039"/>
            <a:ext cx="1447800" cy="3564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73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Empirical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E50CA3B-DE29-E04A-9609-204ACE4D7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8" y="1336432"/>
            <a:ext cx="5115564" cy="4513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ADFB925-B281-FF44-9DC0-2FBC10691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60" y="1336432"/>
            <a:ext cx="5115564" cy="4513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F931C1-6F13-ED42-B9AB-DE377F1124B9}"/>
              </a:ext>
            </a:extLst>
          </p:cNvPr>
          <p:cNvSpPr/>
          <p:nvPr/>
        </p:nvSpPr>
        <p:spPr>
          <a:xfrm>
            <a:off x="8458200" y="2225039"/>
            <a:ext cx="1447800" cy="3564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E8E21-9135-7C47-8591-DC8D4F818DA1}"/>
              </a:ext>
            </a:extLst>
          </p:cNvPr>
          <p:cNvSpPr txBox="1"/>
          <p:nvPr/>
        </p:nvSpPr>
        <p:spPr>
          <a:xfrm>
            <a:off x="6334760" y="765762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just out getting a few quotes today” </a:t>
            </a:r>
          </a:p>
        </p:txBody>
      </p:sp>
    </p:spTree>
    <p:extLst>
      <p:ext uri="{BB962C8B-B14F-4D97-AF65-F5344CB8AC3E}">
        <p14:creationId xmlns:p14="http://schemas.microsoft.com/office/powerpoint/2010/main" val="3841942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Empirical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E50CA3B-DE29-E04A-9609-204ACE4D7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8" y="1336432"/>
            <a:ext cx="5115564" cy="4513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ADFB925-B281-FF44-9DC0-2FBC10691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60" y="1336432"/>
            <a:ext cx="5115564" cy="4513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0E8E21-9135-7C47-8591-DC8D4F818DA1}"/>
              </a:ext>
            </a:extLst>
          </p:cNvPr>
          <p:cNvSpPr txBox="1"/>
          <p:nvPr/>
        </p:nvSpPr>
        <p:spPr>
          <a:xfrm>
            <a:off x="6334760" y="765762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just out getting a few quotes today” </a:t>
            </a:r>
          </a:p>
        </p:txBody>
      </p:sp>
    </p:spTree>
    <p:extLst>
      <p:ext uri="{BB962C8B-B14F-4D97-AF65-F5344CB8AC3E}">
        <p14:creationId xmlns:p14="http://schemas.microsoft.com/office/powerpoint/2010/main" val="2963730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Natural Experiments and Quasi-Experimental Methods </a:t>
            </a:r>
            <a:endParaRPr lang="en-US" b="1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06254" y="5850165"/>
            <a:ext cx="2743200" cy="365125"/>
          </a:xfrm>
        </p:spPr>
        <p:txBody>
          <a:bodyPr/>
          <a:lstStyle/>
          <a:p>
            <a:fld id="{C670A486-457F-0A4B-8BFA-50AA272290B9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BCD4530-F9B5-534B-8416-9819CD384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73" y="1066800"/>
            <a:ext cx="568412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Economics as a </a:t>
            </a:r>
            <a:r>
              <a:rPr lang="en-US" b="1" i="1" dirty="0"/>
              <a:t>Way of Thinking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62DE1E-9BA9-1A46-B8AE-F02AEDBDF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579" y="1336432"/>
            <a:ext cx="6464690" cy="4789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Economics is a </a:t>
            </a:r>
            <a:r>
              <a:rPr lang="en-US" b="1" dirty="0">
                <a:solidFill>
                  <a:schemeClr val="tx1"/>
                </a:solidFill>
              </a:rPr>
              <a:t>way of thinking</a:t>
            </a:r>
            <a:r>
              <a:rPr lang="en-US" dirty="0">
                <a:solidFill>
                  <a:schemeClr val="tx1"/>
                </a:solidFill>
              </a:rPr>
              <a:t> based on a few core ideas: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1) People have objective (goals)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Happiness, profit, etc.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2) There are constraints to achieving goals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$$$, time, etc. 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BA28E-E29E-8347-8ED8-8693EC030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49" y="1516978"/>
            <a:ext cx="2944225" cy="221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4EAA7-DB0D-BE4D-92E2-67ACDC942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798" y="3890452"/>
            <a:ext cx="1310625" cy="27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Economics as a </a:t>
            </a:r>
            <a:r>
              <a:rPr lang="en-US" b="1" i="1" dirty="0"/>
              <a:t>Way of Thinking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62DE1E-9BA9-1A46-B8AE-F02AEDBDF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579" y="1336432"/>
            <a:ext cx="6464690" cy="4789732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Economics is a </a:t>
            </a:r>
            <a:r>
              <a:rPr lang="en-US" b="1" dirty="0">
                <a:solidFill>
                  <a:schemeClr val="tx1"/>
                </a:solidFill>
              </a:rPr>
              <a:t>way of thinking</a:t>
            </a:r>
            <a:r>
              <a:rPr lang="en-US" dirty="0">
                <a:solidFill>
                  <a:schemeClr val="tx1"/>
                </a:solidFill>
              </a:rPr>
              <a:t> based on a few core ideas: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3) People respond to incentives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Money, punishment, taxes and subsidies, risk of injury, reputation, profits, sex, effort, morals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4) Environments adjust until they are in equilibrium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People adjust their choices until optimal, given others’ actions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C31EA-75F5-CC48-AE70-55FCEF42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950" y="1051424"/>
            <a:ext cx="3580349" cy="2377576"/>
          </a:xfrm>
          <a:prstGeom prst="rect">
            <a:avLst/>
          </a:prstGeom>
        </p:spPr>
      </p:pic>
      <p:pic>
        <p:nvPicPr>
          <p:cNvPr id="9" name="Picture 8" descr="A picture containing indoor, seat&#10;&#10;Description automatically generated">
            <a:extLst>
              <a:ext uri="{FF2B5EF4-FFF2-40B4-BE49-F238E27FC236}">
                <a16:creationId xmlns:a16="http://schemas.microsoft.com/office/drawing/2014/main" id="{F0B75B06-15B8-854F-8C8D-6A29580EC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54" y="3731298"/>
            <a:ext cx="3585234" cy="23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4D6F-E736-4D05-813E-E8B09906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Constrained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48869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Optimizing with Constraints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62DE1E-9BA9-1A46-B8AE-F02AEDBDF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578" y="1336432"/>
            <a:ext cx="7224107" cy="4789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 </a:t>
            </a:r>
            <a:r>
              <a:rPr lang="en-US" b="1" dirty="0">
                <a:solidFill>
                  <a:schemeClr val="tx1"/>
                </a:solidFill>
              </a:rPr>
              <a:t>consumer's constrained optimization problem</a:t>
            </a:r>
            <a:r>
              <a:rPr lang="en-US" dirty="0">
                <a:solidFill>
                  <a:schemeClr val="tx1"/>
                </a:solidFill>
              </a:rPr>
              <a:t> is: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Choose: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7030A0"/>
                </a:solidFill>
              </a:rPr>
              <a:t>choice set / options </a:t>
            </a:r>
            <a:r>
              <a:rPr lang="en-US" b="1" dirty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 order to maximize: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00B050"/>
                </a:solidFill>
              </a:rPr>
              <a:t>goal</a:t>
            </a:r>
            <a:r>
              <a:rPr lang="en-US" b="1" dirty="0">
                <a:solidFill>
                  <a:schemeClr val="tx1"/>
                </a:solidFill>
              </a:rPr>
              <a:t> &gt;</a:t>
            </a: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Subject to: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FF0000"/>
                </a:solidFill>
              </a:rPr>
              <a:t>constraint</a:t>
            </a:r>
            <a:r>
              <a:rPr lang="en-US" b="1" dirty="0">
                <a:solidFill>
                  <a:schemeClr val="tx1"/>
                </a:solidFill>
              </a:rPr>
              <a:t> &gt;</a:t>
            </a:r>
            <a:endParaRPr lang="en-US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2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Optimizing with Constraints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62DE1E-9BA9-1A46-B8AE-F02AEDBDF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578" y="1336432"/>
            <a:ext cx="7224107" cy="4789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 </a:t>
            </a:r>
            <a:r>
              <a:rPr lang="en-US" b="1" dirty="0">
                <a:solidFill>
                  <a:schemeClr val="tx1"/>
                </a:solidFill>
              </a:rPr>
              <a:t>consumer's constrained optimization problem</a:t>
            </a:r>
            <a:r>
              <a:rPr lang="en-US" dirty="0">
                <a:solidFill>
                  <a:schemeClr val="tx1"/>
                </a:solidFill>
              </a:rPr>
              <a:t> is: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Choose: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7030A0"/>
                </a:solidFill>
              </a:rPr>
              <a:t>choice set / options </a:t>
            </a:r>
            <a:r>
              <a:rPr lang="en-US" b="1" dirty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 order to maximize: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00B050"/>
                </a:solidFill>
              </a:rPr>
              <a:t>goal</a:t>
            </a:r>
            <a:r>
              <a:rPr lang="en-US" b="1" dirty="0">
                <a:solidFill>
                  <a:schemeClr val="tx1"/>
                </a:solidFill>
              </a:rPr>
              <a:t> &gt;</a:t>
            </a: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Subject to: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FF0000"/>
                </a:solidFill>
              </a:rPr>
              <a:t>constraint</a:t>
            </a:r>
            <a:r>
              <a:rPr lang="en-US" b="1" dirty="0">
                <a:solidFill>
                  <a:schemeClr val="tx1"/>
                </a:solidFill>
              </a:rPr>
              <a:t> &gt;</a:t>
            </a:r>
            <a:endParaRPr lang="en-US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00881-49CB-EA4B-989F-FE17F174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588" y="1567828"/>
            <a:ext cx="1960866" cy="1482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35946-35A5-0F45-AFEA-E5ADDE085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891" y="1207840"/>
            <a:ext cx="2224356" cy="1482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964F33-DF5E-E945-9728-E87408D4F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684" y="530683"/>
            <a:ext cx="1487554" cy="148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7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Optimizing with Constraints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A486-457F-0A4B-8BFA-50AA272290B9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62DE1E-9BA9-1A46-B8AE-F02AEDBDF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578" y="1336432"/>
            <a:ext cx="7224107" cy="4789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 </a:t>
            </a:r>
            <a:r>
              <a:rPr lang="en-US" b="1" dirty="0">
                <a:solidFill>
                  <a:schemeClr val="tx1"/>
                </a:solidFill>
              </a:rPr>
              <a:t>consumer's constrained optimization problem</a:t>
            </a:r>
            <a:r>
              <a:rPr lang="en-US" dirty="0">
                <a:solidFill>
                  <a:schemeClr val="tx1"/>
                </a:solidFill>
              </a:rPr>
              <a:t> is: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Choose: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7030A0"/>
                </a:solidFill>
              </a:rPr>
              <a:t>choice set / options </a:t>
            </a:r>
            <a:r>
              <a:rPr lang="en-US" b="1" dirty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 order to maximize: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00B050"/>
                </a:solidFill>
              </a:rPr>
              <a:t>goal</a:t>
            </a:r>
            <a:r>
              <a:rPr lang="en-US" b="1" dirty="0">
                <a:solidFill>
                  <a:schemeClr val="tx1"/>
                </a:solidFill>
              </a:rPr>
              <a:t> &gt;</a:t>
            </a: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Subject to: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</a:rPr>
              <a:t>&lt; </a:t>
            </a:r>
            <a:r>
              <a:rPr lang="en-US" b="1" dirty="0">
                <a:solidFill>
                  <a:srgbClr val="FF0000"/>
                </a:solidFill>
              </a:rPr>
              <a:t>constraint</a:t>
            </a:r>
            <a:r>
              <a:rPr lang="en-US" b="1" dirty="0">
                <a:solidFill>
                  <a:schemeClr val="tx1"/>
                </a:solidFill>
              </a:rPr>
              <a:t> &gt;</a:t>
            </a:r>
            <a:endParaRPr lang="en-US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00881-49CB-EA4B-989F-FE17F174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588" y="1567828"/>
            <a:ext cx="1960866" cy="1482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35946-35A5-0F45-AFEA-E5ADDE085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891" y="1207840"/>
            <a:ext cx="2224356" cy="1482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964F33-DF5E-E945-9728-E87408D4F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684" y="530683"/>
            <a:ext cx="1487554" cy="1482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A616A-1950-C940-A3AB-F21B4C70D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084" y="3050733"/>
            <a:ext cx="2639937" cy="17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25648"/>
      </p:ext>
    </p:extLst>
  </p:cSld>
  <p:clrMapOvr>
    <a:masterClrMapping/>
  </p:clrMapOvr>
</p:sld>
</file>

<file path=ppt/theme/theme1.xml><?xml version="1.0" encoding="utf-8"?>
<a:theme xmlns:a="http://schemas.openxmlformats.org/drawingml/2006/main" name="ODU Angle Theme">
  <a:themeElements>
    <a:clrScheme name="Custom 1">
      <a:dk1>
        <a:srgbClr val="043657"/>
      </a:dk1>
      <a:lt1>
        <a:sysClr val="window" lastClr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ODU-PowerPoint_Angle-Theme</Template>
  <TotalTime>12042</TotalTime>
  <Words>1032</Words>
  <Application>Microsoft Macintosh PowerPoint</Application>
  <PresentationFormat>Widescreen</PresentationFormat>
  <Paragraphs>274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Century Gothic</vt:lpstr>
      <vt:lpstr>Fira Sans Condensed</vt:lpstr>
      <vt:lpstr>Wingdings</vt:lpstr>
      <vt:lpstr>ODU Angle Theme</vt:lpstr>
      <vt:lpstr>Microeconomics</vt:lpstr>
      <vt:lpstr>Micro-economics</vt:lpstr>
      <vt:lpstr>Micro- vs. Macro-economics</vt:lpstr>
      <vt:lpstr>Economics as a Way of Thinking</vt:lpstr>
      <vt:lpstr>Economics as a Way of Thinking</vt:lpstr>
      <vt:lpstr>Constrained Optimization</vt:lpstr>
      <vt:lpstr>Optimizing with Constraints</vt:lpstr>
      <vt:lpstr>Optimizing with Constraints</vt:lpstr>
      <vt:lpstr>Optimizing with Constraints</vt:lpstr>
      <vt:lpstr>Optimizing with Constraints</vt:lpstr>
      <vt:lpstr>Incentives</vt:lpstr>
      <vt:lpstr>Incentives Example: Rat Bounty</vt:lpstr>
      <vt:lpstr>Incentives Example: Rat Bounty</vt:lpstr>
      <vt:lpstr>Incentives: Even Dolphins Understand</vt:lpstr>
      <vt:lpstr>Incentives: Even Dolphins Understand</vt:lpstr>
      <vt:lpstr>Takeaways About Incentives</vt:lpstr>
      <vt:lpstr>Takeaways About Incentives</vt:lpstr>
      <vt:lpstr>Equilibrium</vt:lpstr>
      <vt:lpstr>Equilibrium Example</vt:lpstr>
      <vt:lpstr>Comparative Statics</vt:lpstr>
      <vt:lpstr>Optimization and Equilibrium</vt:lpstr>
      <vt:lpstr>Models</vt:lpstr>
      <vt:lpstr>Economic Model</vt:lpstr>
      <vt:lpstr>Economic Model</vt:lpstr>
      <vt:lpstr>Economic Model</vt:lpstr>
      <vt:lpstr>Economic Model</vt:lpstr>
      <vt:lpstr>Economic Model</vt:lpstr>
      <vt:lpstr>Economic Model</vt:lpstr>
      <vt:lpstr>Economic Model</vt:lpstr>
      <vt:lpstr>Economics Uses, but Is Not Limited to, Math</vt:lpstr>
      <vt:lpstr>Let’s think about a model</vt:lpstr>
      <vt:lpstr>Let’s think about a model</vt:lpstr>
      <vt:lpstr>Econometrics</vt:lpstr>
      <vt:lpstr>Empirical results</vt:lpstr>
      <vt:lpstr>Empirical results</vt:lpstr>
      <vt:lpstr>Empirical results</vt:lpstr>
      <vt:lpstr>Empirical results</vt:lpstr>
      <vt:lpstr>Natural Experiments and Quasi-Experimental Methods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ODU PRESENTATION</dc:title>
  <dc:creator>Spears, Kayla M.</dc:creator>
  <cp:lastModifiedBy>Komarek, Timothy M.</cp:lastModifiedBy>
  <cp:revision>299</cp:revision>
  <dcterms:created xsi:type="dcterms:W3CDTF">2017-04-24T13:01:22Z</dcterms:created>
  <dcterms:modified xsi:type="dcterms:W3CDTF">2021-11-16T01:47:48Z</dcterms:modified>
</cp:coreProperties>
</file>